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6408420" cy="4000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87" d="100"/>
          <a:sy n="187" d="100"/>
        </p:scale>
        <p:origin x="10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181" y="1143000"/>
            <a:ext cx="494363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092" y="654712"/>
            <a:ext cx="4806554" cy="1392767"/>
          </a:xfrm>
        </p:spPr>
        <p:txBody>
          <a:bodyPr anchor="b"/>
          <a:lstStyle>
            <a:lvl1pPr algn="ctr">
              <a:defRPr sz="315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092" y="2101189"/>
            <a:ext cx="4806554" cy="965861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665" indent="0" algn="ctr">
              <a:buNone/>
              <a:defRPr sz="1050"/>
            </a:lvl2pPr>
            <a:lvl3pPr marL="480695" indent="0" algn="ctr">
              <a:buNone/>
              <a:defRPr sz="945"/>
            </a:lvl3pPr>
            <a:lvl4pPr marL="721360" indent="0" algn="ctr">
              <a:buNone/>
              <a:defRPr sz="840"/>
            </a:lvl4pPr>
            <a:lvl5pPr marL="961390" indent="0" algn="ctr">
              <a:buNone/>
              <a:defRPr sz="840"/>
            </a:lvl5pPr>
            <a:lvl6pPr marL="1202055" indent="0" algn="ctr">
              <a:buNone/>
              <a:defRPr sz="840"/>
            </a:lvl6pPr>
            <a:lvl7pPr marL="1442085" indent="0" algn="ctr">
              <a:buNone/>
              <a:defRPr sz="840"/>
            </a:lvl7pPr>
            <a:lvl8pPr marL="1682750" indent="0" algn="ctr">
              <a:buNone/>
              <a:defRPr sz="840"/>
            </a:lvl8pPr>
            <a:lvl9pPr marL="1922780" indent="0" algn="ctr">
              <a:buNone/>
              <a:defRPr sz="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6253" y="212990"/>
            <a:ext cx="1381884" cy="33902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601" y="212990"/>
            <a:ext cx="4065543" cy="33902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263" y="997347"/>
            <a:ext cx="5527537" cy="1664097"/>
          </a:xfrm>
        </p:spPr>
        <p:txBody>
          <a:bodyPr anchor="b"/>
          <a:lstStyle>
            <a:lvl1pPr>
              <a:defRPr sz="315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263" y="2677187"/>
            <a:ext cx="5527537" cy="875109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66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695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136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13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2055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2085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27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27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601" y="1064948"/>
            <a:ext cx="2723714" cy="25382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4423" y="1064948"/>
            <a:ext cx="2723714" cy="25382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5" y="212990"/>
            <a:ext cx="5527537" cy="7732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436" y="980679"/>
            <a:ext cx="2711196" cy="480615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665" indent="0">
              <a:buNone/>
              <a:defRPr sz="1050" b="1"/>
            </a:lvl2pPr>
            <a:lvl3pPr marL="480695" indent="0">
              <a:buNone/>
              <a:defRPr sz="945" b="1"/>
            </a:lvl3pPr>
            <a:lvl4pPr marL="721360" indent="0">
              <a:buNone/>
              <a:defRPr sz="840" b="1"/>
            </a:lvl4pPr>
            <a:lvl5pPr marL="961390" indent="0">
              <a:buNone/>
              <a:defRPr sz="840" b="1"/>
            </a:lvl5pPr>
            <a:lvl6pPr marL="1202055" indent="0">
              <a:buNone/>
              <a:defRPr sz="840" b="1"/>
            </a:lvl6pPr>
            <a:lvl7pPr marL="1442085" indent="0">
              <a:buNone/>
              <a:defRPr sz="840" b="1"/>
            </a:lvl7pPr>
            <a:lvl8pPr marL="1682750" indent="0">
              <a:buNone/>
              <a:defRPr sz="840" b="1"/>
            </a:lvl8pPr>
            <a:lvl9pPr marL="1922780" indent="0">
              <a:buNone/>
              <a:defRPr sz="84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436" y="1461294"/>
            <a:ext cx="2711196" cy="214934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4424" y="980679"/>
            <a:ext cx="2724548" cy="480615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665" indent="0">
              <a:buNone/>
              <a:defRPr sz="1050" b="1"/>
            </a:lvl2pPr>
            <a:lvl3pPr marL="480695" indent="0">
              <a:buNone/>
              <a:defRPr sz="945" b="1"/>
            </a:lvl3pPr>
            <a:lvl4pPr marL="721360" indent="0">
              <a:buNone/>
              <a:defRPr sz="840" b="1"/>
            </a:lvl4pPr>
            <a:lvl5pPr marL="961390" indent="0">
              <a:buNone/>
              <a:defRPr sz="840" b="1"/>
            </a:lvl5pPr>
            <a:lvl6pPr marL="1202055" indent="0">
              <a:buNone/>
              <a:defRPr sz="840" b="1"/>
            </a:lvl6pPr>
            <a:lvl7pPr marL="1442085" indent="0">
              <a:buNone/>
              <a:defRPr sz="840" b="1"/>
            </a:lvl7pPr>
            <a:lvl8pPr marL="1682750" indent="0">
              <a:buNone/>
              <a:defRPr sz="840" b="1"/>
            </a:lvl8pPr>
            <a:lvl9pPr marL="1922780" indent="0">
              <a:buNone/>
              <a:defRPr sz="84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4424" y="1461294"/>
            <a:ext cx="2724548" cy="214934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6" y="266700"/>
            <a:ext cx="2066985" cy="933450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548" y="575998"/>
            <a:ext cx="3244424" cy="2842948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436" y="1200150"/>
            <a:ext cx="2066985" cy="2223426"/>
          </a:xfrm>
        </p:spPr>
        <p:txBody>
          <a:bodyPr/>
          <a:lstStyle>
            <a:lvl1pPr marL="0" indent="0">
              <a:buNone/>
              <a:defRPr sz="840"/>
            </a:lvl1pPr>
            <a:lvl2pPr marL="240665" indent="0">
              <a:buNone/>
              <a:defRPr sz="735"/>
            </a:lvl2pPr>
            <a:lvl3pPr marL="480695" indent="0">
              <a:buNone/>
              <a:defRPr sz="630"/>
            </a:lvl3pPr>
            <a:lvl4pPr marL="721360" indent="0">
              <a:buNone/>
              <a:defRPr sz="525"/>
            </a:lvl4pPr>
            <a:lvl5pPr marL="961390" indent="0">
              <a:buNone/>
              <a:defRPr sz="525"/>
            </a:lvl5pPr>
            <a:lvl6pPr marL="1202055" indent="0">
              <a:buNone/>
              <a:defRPr sz="525"/>
            </a:lvl6pPr>
            <a:lvl7pPr marL="1442085" indent="0">
              <a:buNone/>
              <a:defRPr sz="525"/>
            </a:lvl7pPr>
            <a:lvl8pPr marL="1682750" indent="0">
              <a:buNone/>
              <a:defRPr sz="525"/>
            </a:lvl8pPr>
            <a:lvl9pPr marL="1922780" indent="0">
              <a:buNone/>
              <a:defRPr sz="525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6" y="266700"/>
            <a:ext cx="2066985" cy="933450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4548" y="575998"/>
            <a:ext cx="3244424" cy="2842948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665" indent="0">
              <a:buNone/>
              <a:defRPr sz="1470"/>
            </a:lvl2pPr>
            <a:lvl3pPr marL="480695" indent="0">
              <a:buNone/>
              <a:defRPr sz="1260"/>
            </a:lvl3pPr>
            <a:lvl4pPr marL="721360" indent="0">
              <a:buNone/>
              <a:defRPr sz="1050"/>
            </a:lvl4pPr>
            <a:lvl5pPr marL="961390" indent="0">
              <a:buNone/>
              <a:defRPr sz="1050"/>
            </a:lvl5pPr>
            <a:lvl6pPr marL="1202055" indent="0">
              <a:buNone/>
              <a:defRPr sz="1050"/>
            </a:lvl6pPr>
            <a:lvl7pPr marL="1442085" indent="0">
              <a:buNone/>
              <a:defRPr sz="1050"/>
            </a:lvl7pPr>
            <a:lvl8pPr marL="1682750" indent="0">
              <a:buNone/>
              <a:defRPr sz="1050"/>
            </a:lvl8pPr>
            <a:lvl9pPr marL="1922780" indent="0">
              <a:buNone/>
              <a:defRPr sz="10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436" y="1200150"/>
            <a:ext cx="2066985" cy="2223426"/>
          </a:xfrm>
        </p:spPr>
        <p:txBody>
          <a:bodyPr/>
          <a:lstStyle>
            <a:lvl1pPr marL="0" indent="0">
              <a:buNone/>
              <a:defRPr sz="840"/>
            </a:lvl1pPr>
            <a:lvl2pPr marL="240665" indent="0">
              <a:buNone/>
              <a:defRPr sz="735"/>
            </a:lvl2pPr>
            <a:lvl3pPr marL="480695" indent="0">
              <a:buNone/>
              <a:defRPr sz="630"/>
            </a:lvl3pPr>
            <a:lvl4pPr marL="721360" indent="0">
              <a:buNone/>
              <a:defRPr sz="525"/>
            </a:lvl4pPr>
            <a:lvl5pPr marL="961390" indent="0">
              <a:buNone/>
              <a:defRPr sz="525"/>
            </a:lvl5pPr>
            <a:lvl6pPr marL="1202055" indent="0">
              <a:buNone/>
              <a:defRPr sz="525"/>
            </a:lvl6pPr>
            <a:lvl7pPr marL="1442085" indent="0">
              <a:buNone/>
              <a:defRPr sz="525"/>
            </a:lvl7pPr>
            <a:lvl8pPr marL="1682750" indent="0">
              <a:buNone/>
              <a:defRPr sz="525"/>
            </a:lvl8pPr>
            <a:lvl9pPr marL="1922780" indent="0">
              <a:buNone/>
              <a:defRPr sz="525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601" y="212990"/>
            <a:ext cx="5527537" cy="773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601" y="1064948"/>
            <a:ext cx="5527537" cy="2538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601" y="3707871"/>
            <a:ext cx="1441966" cy="21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26375-4569-4FE3-8440-071D349B57A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2895" y="3707871"/>
            <a:ext cx="2162949" cy="21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6171" y="3707871"/>
            <a:ext cx="1441966" cy="21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B1EFE-95A9-4948-8F37-644D47982B1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80695" rtl="0" eaLnBrk="1" latinLnBrk="0" hangingPunct="1">
        <a:lnSpc>
          <a:spcPct val="90000"/>
        </a:lnSpc>
        <a:spcBef>
          <a:spcPct val="0"/>
        </a:spcBef>
        <a:buNone/>
        <a:defRPr sz="23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69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710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1375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1405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2070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2100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2765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2795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665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95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136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139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2055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2085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275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278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704" y="-15729"/>
            <a:ext cx="4303775" cy="512234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Early life heterologous rhinovirus infections induce an exaggerated asthma-like phenotype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els-jbs-prod-cdn.literatumonline.com/pb/assets/raw/Health%20Advance/journals/ymai/mouse_icon_for_GA_download-1550780238513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32" y="32793"/>
            <a:ext cx="481899" cy="48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773" y="577981"/>
            <a:ext cx="6406584" cy="3309262"/>
            <a:chOff x="-296" y="1316"/>
            <a:chExt cx="10793" cy="5891"/>
          </a:xfrm>
        </p:grpSpPr>
        <p:sp>
          <p:nvSpPr>
            <p:cNvPr id="237" name="Rectangle 236"/>
            <p:cNvSpPr/>
            <p:nvPr/>
          </p:nvSpPr>
          <p:spPr>
            <a:xfrm flipV="1">
              <a:off x="-296" y="1316"/>
              <a:ext cx="10793" cy="50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7" name="Rounded Rectangle 1036"/>
            <p:cNvSpPr/>
            <p:nvPr/>
          </p:nvSpPr>
          <p:spPr>
            <a:xfrm>
              <a:off x="6814" y="1635"/>
              <a:ext cx="3093" cy="140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6814" y="3198"/>
              <a:ext cx="3093" cy="140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ounded Rectangle 265"/>
            <p:cNvSpPr/>
            <p:nvPr/>
          </p:nvSpPr>
          <p:spPr>
            <a:xfrm>
              <a:off x="6835" y="4790"/>
              <a:ext cx="3093" cy="140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itle 1"/>
            <p:cNvSpPr txBox="1"/>
            <p:nvPr/>
          </p:nvSpPr>
          <p:spPr>
            <a:xfrm>
              <a:off x="78" y="6455"/>
              <a:ext cx="2886" cy="75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0000"/>
            </a:bodyPr>
            <a:lstStyle>
              <a:lvl1pPr algn="ctr" defTabSz="48069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155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Abbrevations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ILC2s: group 2 innate lymphoid cells</a:t>
              </a:r>
              <a:endParaRPr lang="en-US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RV:  human rhinovirus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49"/>
            <p:cNvGrpSpPr>
              <a:grpSpLocks noChangeAspect="1"/>
            </p:cNvGrpSpPr>
            <p:nvPr/>
          </p:nvGrpSpPr>
          <p:grpSpPr bwMode="auto">
            <a:xfrm>
              <a:off x="78" y="3521"/>
              <a:ext cx="1279" cy="601"/>
              <a:chOff x="1349" y="1287"/>
              <a:chExt cx="2716" cy="1276"/>
            </a:xfrm>
            <a:solidFill>
              <a:schemeClr val="bg1"/>
            </a:solidFill>
          </p:grpSpPr>
          <p:sp>
            <p:nvSpPr>
              <p:cNvPr id="7" name="Freeform 45"/>
              <p:cNvSpPr>
                <a:spLocks noChangeAspect="1"/>
              </p:cNvSpPr>
              <p:nvPr/>
            </p:nvSpPr>
            <p:spPr bwMode="auto">
              <a:xfrm>
                <a:off x="1349" y="1287"/>
                <a:ext cx="2716" cy="1276"/>
              </a:xfrm>
              <a:custGeom>
                <a:avLst/>
                <a:gdLst>
                  <a:gd name="T0" fmla="*/ 1131 w 1150"/>
                  <a:gd name="T1" fmla="*/ 359 h 540"/>
                  <a:gd name="T2" fmla="*/ 1139 w 1150"/>
                  <a:gd name="T3" fmla="*/ 309 h 540"/>
                  <a:gd name="T4" fmla="*/ 1118 w 1150"/>
                  <a:gd name="T5" fmla="*/ 255 h 540"/>
                  <a:gd name="T6" fmla="*/ 1080 w 1150"/>
                  <a:gd name="T7" fmla="*/ 220 h 540"/>
                  <a:gd name="T8" fmla="*/ 1033 w 1150"/>
                  <a:gd name="T9" fmla="*/ 128 h 540"/>
                  <a:gd name="T10" fmla="*/ 964 w 1150"/>
                  <a:gd name="T11" fmla="*/ 148 h 540"/>
                  <a:gd name="T12" fmla="*/ 861 w 1150"/>
                  <a:gd name="T13" fmla="*/ 125 h 540"/>
                  <a:gd name="T14" fmla="*/ 498 w 1150"/>
                  <a:gd name="T15" fmla="*/ 41 h 540"/>
                  <a:gd name="T16" fmla="*/ 335 w 1150"/>
                  <a:gd name="T17" fmla="*/ 217 h 540"/>
                  <a:gd name="T18" fmla="*/ 86 w 1150"/>
                  <a:gd name="T19" fmla="*/ 184 h 540"/>
                  <a:gd name="T20" fmla="*/ 1 w 1150"/>
                  <a:gd name="T21" fmla="*/ 274 h 540"/>
                  <a:gd name="T22" fmla="*/ 107 w 1150"/>
                  <a:gd name="T23" fmla="*/ 375 h 540"/>
                  <a:gd name="T24" fmla="*/ 120 w 1150"/>
                  <a:gd name="T25" fmla="*/ 369 h 540"/>
                  <a:gd name="T26" fmla="*/ 26 w 1150"/>
                  <a:gd name="T27" fmla="*/ 268 h 540"/>
                  <a:gd name="T28" fmla="*/ 140 w 1150"/>
                  <a:gd name="T29" fmla="*/ 202 h 540"/>
                  <a:gd name="T30" fmla="*/ 338 w 1150"/>
                  <a:gd name="T31" fmla="*/ 259 h 540"/>
                  <a:gd name="T32" fmla="*/ 414 w 1150"/>
                  <a:gd name="T33" fmla="*/ 303 h 540"/>
                  <a:gd name="T34" fmla="*/ 452 w 1150"/>
                  <a:gd name="T35" fmla="*/ 344 h 540"/>
                  <a:gd name="T36" fmla="*/ 509 w 1150"/>
                  <a:gd name="T37" fmla="*/ 379 h 540"/>
                  <a:gd name="T38" fmla="*/ 540 w 1150"/>
                  <a:gd name="T39" fmla="*/ 432 h 540"/>
                  <a:gd name="T40" fmla="*/ 554 w 1150"/>
                  <a:gd name="T41" fmla="*/ 445 h 540"/>
                  <a:gd name="T42" fmla="*/ 558 w 1150"/>
                  <a:gd name="T43" fmla="*/ 422 h 540"/>
                  <a:gd name="T44" fmla="*/ 562 w 1150"/>
                  <a:gd name="T45" fmla="*/ 410 h 540"/>
                  <a:gd name="T46" fmla="*/ 593 w 1150"/>
                  <a:gd name="T47" fmla="*/ 433 h 540"/>
                  <a:gd name="T48" fmla="*/ 604 w 1150"/>
                  <a:gd name="T49" fmla="*/ 424 h 540"/>
                  <a:gd name="T50" fmla="*/ 612 w 1150"/>
                  <a:gd name="T51" fmla="*/ 417 h 540"/>
                  <a:gd name="T52" fmla="*/ 644 w 1150"/>
                  <a:gd name="T53" fmla="*/ 432 h 540"/>
                  <a:gd name="T54" fmla="*/ 609 w 1150"/>
                  <a:gd name="T55" fmla="*/ 391 h 540"/>
                  <a:gd name="T56" fmla="*/ 661 w 1150"/>
                  <a:gd name="T57" fmla="*/ 415 h 540"/>
                  <a:gd name="T58" fmla="*/ 596 w 1150"/>
                  <a:gd name="T59" fmla="*/ 366 h 540"/>
                  <a:gd name="T60" fmla="*/ 720 w 1150"/>
                  <a:gd name="T61" fmla="*/ 388 h 540"/>
                  <a:gd name="T62" fmla="*/ 799 w 1150"/>
                  <a:gd name="T63" fmla="*/ 447 h 540"/>
                  <a:gd name="T64" fmla="*/ 838 w 1150"/>
                  <a:gd name="T65" fmla="*/ 509 h 540"/>
                  <a:gd name="T66" fmla="*/ 848 w 1150"/>
                  <a:gd name="T67" fmla="*/ 525 h 540"/>
                  <a:gd name="T68" fmla="*/ 859 w 1150"/>
                  <a:gd name="T69" fmla="*/ 494 h 540"/>
                  <a:gd name="T70" fmla="*/ 879 w 1150"/>
                  <a:gd name="T71" fmla="*/ 529 h 540"/>
                  <a:gd name="T72" fmla="*/ 889 w 1150"/>
                  <a:gd name="T73" fmla="*/ 523 h 540"/>
                  <a:gd name="T74" fmla="*/ 878 w 1150"/>
                  <a:gd name="T75" fmla="*/ 499 h 540"/>
                  <a:gd name="T76" fmla="*/ 916 w 1150"/>
                  <a:gd name="T77" fmla="*/ 525 h 540"/>
                  <a:gd name="T78" fmla="*/ 925 w 1150"/>
                  <a:gd name="T79" fmla="*/ 517 h 540"/>
                  <a:gd name="T80" fmla="*/ 904 w 1150"/>
                  <a:gd name="T81" fmla="*/ 493 h 540"/>
                  <a:gd name="T82" fmla="*/ 946 w 1150"/>
                  <a:gd name="T83" fmla="*/ 511 h 540"/>
                  <a:gd name="T84" fmla="*/ 922 w 1150"/>
                  <a:gd name="T85" fmla="*/ 482 h 540"/>
                  <a:gd name="T86" fmla="*/ 897 w 1150"/>
                  <a:gd name="T87" fmla="*/ 465 h 540"/>
                  <a:gd name="T88" fmla="*/ 832 w 1150"/>
                  <a:gd name="T89" fmla="*/ 425 h 540"/>
                  <a:gd name="T90" fmla="*/ 900 w 1150"/>
                  <a:gd name="T91" fmla="*/ 395 h 540"/>
                  <a:gd name="T92" fmla="*/ 926 w 1150"/>
                  <a:gd name="T93" fmla="*/ 440 h 540"/>
                  <a:gd name="T94" fmla="*/ 970 w 1150"/>
                  <a:gd name="T95" fmla="*/ 458 h 540"/>
                  <a:gd name="T96" fmla="*/ 982 w 1150"/>
                  <a:gd name="T97" fmla="*/ 458 h 540"/>
                  <a:gd name="T98" fmla="*/ 1013 w 1150"/>
                  <a:gd name="T99" fmla="*/ 461 h 540"/>
                  <a:gd name="T100" fmla="*/ 1036 w 1150"/>
                  <a:gd name="T101" fmla="*/ 469 h 540"/>
                  <a:gd name="T102" fmla="*/ 1013 w 1150"/>
                  <a:gd name="T103" fmla="*/ 445 h 540"/>
                  <a:gd name="T104" fmla="*/ 1056 w 1150"/>
                  <a:gd name="T105" fmla="*/ 454 h 540"/>
                  <a:gd name="T106" fmla="*/ 1045 w 1150"/>
                  <a:gd name="T107" fmla="*/ 440 h 540"/>
                  <a:gd name="T108" fmla="*/ 1041 w 1150"/>
                  <a:gd name="T109" fmla="*/ 435 h 540"/>
                  <a:gd name="T110" fmla="*/ 1017 w 1150"/>
                  <a:gd name="T111" fmla="*/ 424 h 540"/>
                  <a:gd name="T112" fmla="*/ 971 w 1150"/>
                  <a:gd name="T113" fmla="*/ 412 h 540"/>
                  <a:gd name="T114" fmla="*/ 954 w 1150"/>
                  <a:gd name="T115" fmla="*/ 386 h 540"/>
                  <a:gd name="T116" fmla="*/ 1023 w 1150"/>
                  <a:gd name="T117" fmla="*/ 358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50" h="540">
                    <a:moveTo>
                      <a:pt x="1088" y="361"/>
                    </a:moveTo>
                    <a:cubicBezTo>
                      <a:pt x="1093" y="362"/>
                      <a:pt x="1121" y="362"/>
                      <a:pt x="1131" y="359"/>
                    </a:cubicBezTo>
                    <a:cubicBezTo>
                      <a:pt x="1142" y="356"/>
                      <a:pt x="1144" y="359"/>
                      <a:pt x="1147" y="349"/>
                    </a:cubicBezTo>
                    <a:cubicBezTo>
                      <a:pt x="1150" y="339"/>
                      <a:pt x="1143" y="320"/>
                      <a:pt x="1139" y="309"/>
                    </a:cubicBezTo>
                    <a:cubicBezTo>
                      <a:pt x="1136" y="297"/>
                      <a:pt x="1126" y="283"/>
                      <a:pt x="1123" y="274"/>
                    </a:cubicBezTo>
                    <a:cubicBezTo>
                      <a:pt x="1120" y="265"/>
                      <a:pt x="1121" y="260"/>
                      <a:pt x="1118" y="255"/>
                    </a:cubicBezTo>
                    <a:cubicBezTo>
                      <a:pt x="1115" y="250"/>
                      <a:pt x="1111" y="249"/>
                      <a:pt x="1103" y="243"/>
                    </a:cubicBezTo>
                    <a:cubicBezTo>
                      <a:pt x="1097" y="238"/>
                      <a:pt x="1090" y="233"/>
                      <a:pt x="1080" y="220"/>
                    </a:cubicBezTo>
                    <a:cubicBezTo>
                      <a:pt x="1069" y="207"/>
                      <a:pt x="1043" y="181"/>
                      <a:pt x="1036" y="165"/>
                    </a:cubicBezTo>
                    <a:cubicBezTo>
                      <a:pt x="1029" y="150"/>
                      <a:pt x="1035" y="140"/>
                      <a:pt x="1033" y="128"/>
                    </a:cubicBezTo>
                    <a:cubicBezTo>
                      <a:pt x="1033" y="115"/>
                      <a:pt x="1021" y="42"/>
                      <a:pt x="986" y="117"/>
                    </a:cubicBezTo>
                    <a:cubicBezTo>
                      <a:pt x="980" y="129"/>
                      <a:pt x="974" y="143"/>
                      <a:pt x="964" y="148"/>
                    </a:cubicBezTo>
                    <a:cubicBezTo>
                      <a:pt x="954" y="152"/>
                      <a:pt x="942" y="145"/>
                      <a:pt x="923" y="140"/>
                    </a:cubicBezTo>
                    <a:cubicBezTo>
                      <a:pt x="907" y="137"/>
                      <a:pt x="882" y="136"/>
                      <a:pt x="861" y="125"/>
                    </a:cubicBezTo>
                    <a:cubicBezTo>
                      <a:pt x="839" y="115"/>
                      <a:pt x="827" y="94"/>
                      <a:pt x="797" y="77"/>
                    </a:cubicBezTo>
                    <a:cubicBezTo>
                      <a:pt x="741" y="46"/>
                      <a:pt x="620" y="0"/>
                      <a:pt x="498" y="41"/>
                    </a:cubicBezTo>
                    <a:cubicBezTo>
                      <a:pt x="456" y="56"/>
                      <a:pt x="381" y="110"/>
                      <a:pt x="360" y="164"/>
                    </a:cubicBezTo>
                    <a:cubicBezTo>
                      <a:pt x="352" y="185"/>
                      <a:pt x="365" y="214"/>
                      <a:pt x="335" y="217"/>
                    </a:cubicBezTo>
                    <a:cubicBezTo>
                      <a:pt x="305" y="220"/>
                      <a:pt x="223" y="188"/>
                      <a:pt x="180" y="183"/>
                    </a:cubicBezTo>
                    <a:cubicBezTo>
                      <a:pt x="139" y="178"/>
                      <a:pt x="112" y="178"/>
                      <a:pt x="86" y="184"/>
                    </a:cubicBezTo>
                    <a:cubicBezTo>
                      <a:pt x="60" y="191"/>
                      <a:pt x="40" y="204"/>
                      <a:pt x="25" y="219"/>
                    </a:cubicBezTo>
                    <a:cubicBezTo>
                      <a:pt x="12" y="233"/>
                      <a:pt x="0" y="257"/>
                      <a:pt x="1" y="274"/>
                    </a:cubicBezTo>
                    <a:cubicBezTo>
                      <a:pt x="1" y="290"/>
                      <a:pt x="13" y="305"/>
                      <a:pt x="31" y="321"/>
                    </a:cubicBezTo>
                    <a:cubicBezTo>
                      <a:pt x="48" y="338"/>
                      <a:pt x="88" y="356"/>
                      <a:pt x="107" y="375"/>
                    </a:cubicBezTo>
                    <a:cubicBezTo>
                      <a:pt x="125" y="395"/>
                      <a:pt x="142" y="441"/>
                      <a:pt x="144" y="439"/>
                    </a:cubicBezTo>
                    <a:cubicBezTo>
                      <a:pt x="147" y="438"/>
                      <a:pt x="136" y="390"/>
                      <a:pt x="120" y="369"/>
                    </a:cubicBezTo>
                    <a:cubicBezTo>
                      <a:pt x="106" y="348"/>
                      <a:pt x="72" y="330"/>
                      <a:pt x="54" y="314"/>
                    </a:cubicBezTo>
                    <a:cubicBezTo>
                      <a:pt x="36" y="299"/>
                      <a:pt x="25" y="282"/>
                      <a:pt x="26" y="268"/>
                    </a:cubicBezTo>
                    <a:cubicBezTo>
                      <a:pt x="27" y="252"/>
                      <a:pt x="42" y="232"/>
                      <a:pt x="60" y="222"/>
                    </a:cubicBezTo>
                    <a:cubicBezTo>
                      <a:pt x="77" y="211"/>
                      <a:pt x="104" y="199"/>
                      <a:pt x="140" y="202"/>
                    </a:cubicBezTo>
                    <a:cubicBezTo>
                      <a:pt x="176" y="204"/>
                      <a:pt x="241" y="229"/>
                      <a:pt x="274" y="238"/>
                    </a:cubicBezTo>
                    <a:cubicBezTo>
                      <a:pt x="306" y="247"/>
                      <a:pt x="321" y="252"/>
                      <a:pt x="338" y="259"/>
                    </a:cubicBezTo>
                    <a:cubicBezTo>
                      <a:pt x="357" y="263"/>
                      <a:pt x="370" y="263"/>
                      <a:pt x="382" y="271"/>
                    </a:cubicBezTo>
                    <a:cubicBezTo>
                      <a:pt x="394" y="278"/>
                      <a:pt x="406" y="295"/>
                      <a:pt x="414" y="303"/>
                    </a:cubicBezTo>
                    <a:cubicBezTo>
                      <a:pt x="421" y="314"/>
                      <a:pt x="419" y="322"/>
                      <a:pt x="426" y="330"/>
                    </a:cubicBezTo>
                    <a:cubicBezTo>
                      <a:pt x="433" y="336"/>
                      <a:pt x="442" y="338"/>
                      <a:pt x="452" y="344"/>
                    </a:cubicBezTo>
                    <a:cubicBezTo>
                      <a:pt x="460" y="348"/>
                      <a:pt x="467" y="354"/>
                      <a:pt x="477" y="360"/>
                    </a:cubicBezTo>
                    <a:cubicBezTo>
                      <a:pt x="485" y="366"/>
                      <a:pt x="501" y="372"/>
                      <a:pt x="509" y="379"/>
                    </a:cubicBezTo>
                    <a:cubicBezTo>
                      <a:pt x="517" y="387"/>
                      <a:pt x="522" y="398"/>
                      <a:pt x="528" y="406"/>
                    </a:cubicBezTo>
                    <a:cubicBezTo>
                      <a:pt x="533" y="415"/>
                      <a:pt x="537" y="425"/>
                      <a:pt x="540" y="432"/>
                    </a:cubicBezTo>
                    <a:cubicBezTo>
                      <a:pt x="544" y="437"/>
                      <a:pt x="547" y="437"/>
                      <a:pt x="549" y="439"/>
                    </a:cubicBezTo>
                    <a:cubicBezTo>
                      <a:pt x="551" y="441"/>
                      <a:pt x="553" y="445"/>
                      <a:pt x="554" y="445"/>
                    </a:cubicBezTo>
                    <a:cubicBezTo>
                      <a:pt x="556" y="445"/>
                      <a:pt x="556" y="441"/>
                      <a:pt x="556" y="437"/>
                    </a:cubicBezTo>
                    <a:cubicBezTo>
                      <a:pt x="557" y="434"/>
                      <a:pt x="559" y="427"/>
                      <a:pt x="558" y="422"/>
                    </a:cubicBezTo>
                    <a:cubicBezTo>
                      <a:pt x="556" y="415"/>
                      <a:pt x="548" y="406"/>
                      <a:pt x="549" y="404"/>
                    </a:cubicBezTo>
                    <a:cubicBezTo>
                      <a:pt x="549" y="402"/>
                      <a:pt x="557" y="406"/>
                      <a:pt x="562" y="410"/>
                    </a:cubicBezTo>
                    <a:cubicBezTo>
                      <a:pt x="565" y="413"/>
                      <a:pt x="572" y="420"/>
                      <a:pt x="577" y="424"/>
                    </a:cubicBezTo>
                    <a:cubicBezTo>
                      <a:pt x="584" y="429"/>
                      <a:pt x="588" y="429"/>
                      <a:pt x="593" y="433"/>
                    </a:cubicBezTo>
                    <a:cubicBezTo>
                      <a:pt x="597" y="437"/>
                      <a:pt x="602" y="448"/>
                      <a:pt x="604" y="447"/>
                    </a:cubicBezTo>
                    <a:cubicBezTo>
                      <a:pt x="607" y="446"/>
                      <a:pt x="608" y="432"/>
                      <a:pt x="604" y="424"/>
                    </a:cubicBezTo>
                    <a:cubicBezTo>
                      <a:pt x="600" y="417"/>
                      <a:pt x="581" y="401"/>
                      <a:pt x="582" y="400"/>
                    </a:cubicBezTo>
                    <a:cubicBezTo>
                      <a:pt x="584" y="398"/>
                      <a:pt x="604" y="412"/>
                      <a:pt x="612" y="417"/>
                    </a:cubicBezTo>
                    <a:cubicBezTo>
                      <a:pt x="620" y="420"/>
                      <a:pt x="627" y="421"/>
                      <a:pt x="633" y="423"/>
                    </a:cubicBezTo>
                    <a:cubicBezTo>
                      <a:pt x="637" y="425"/>
                      <a:pt x="644" y="434"/>
                      <a:pt x="644" y="432"/>
                    </a:cubicBezTo>
                    <a:cubicBezTo>
                      <a:pt x="646" y="429"/>
                      <a:pt x="645" y="417"/>
                      <a:pt x="640" y="410"/>
                    </a:cubicBezTo>
                    <a:cubicBezTo>
                      <a:pt x="634" y="404"/>
                      <a:pt x="608" y="392"/>
                      <a:pt x="609" y="391"/>
                    </a:cubicBezTo>
                    <a:cubicBezTo>
                      <a:pt x="610" y="390"/>
                      <a:pt x="635" y="402"/>
                      <a:pt x="644" y="406"/>
                    </a:cubicBezTo>
                    <a:cubicBezTo>
                      <a:pt x="654" y="410"/>
                      <a:pt x="660" y="417"/>
                      <a:pt x="661" y="415"/>
                    </a:cubicBezTo>
                    <a:cubicBezTo>
                      <a:pt x="662" y="413"/>
                      <a:pt x="658" y="403"/>
                      <a:pt x="647" y="395"/>
                    </a:cubicBezTo>
                    <a:cubicBezTo>
                      <a:pt x="636" y="387"/>
                      <a:pt x="593" y="368"/>
                      <a:pt x="596" y="366"/>
                    </a:cubicBezTo>
                    <a:cubicBezTo>
                      <a:pt x="599" y="362"/>
                      <a:pt x="644" y="374"/>
                      <a:pt x="664" y="378"/>
                    </a:cubicBezTo>
                    <a:cubicBezTo>
                      <a:pt x="684" y="381"/>
                      <a:pt x="708" y="382"/>
                      <a:pt x="720" y="388"/>
                    </a:cubicBezTo>
                    <a:cubicBezTo>
                      <a:pt x="732" y="394"/>
                      <a:pt x="723" y="401"/>
                      <a:pt x="735" y="410"/>
                    </a:cubicBezTo>
                    <a:cubicBezTo>
                      <a:pt x="749" y="420"/>
                      <a:pt x="782" y="436"/>
                      <a:pt x="799" y="447"/>
                    </a:cubicBezTo>
                    <a:cubicBezTo>
                      <a:pt x="814" y="458"/>
                      <a:pt x="822" y="467"/>
                      <a:pt x="826" y="477"/>
                    </a:cubicBezTo>
                    <a:cubicBezTo>
                      <a:pt x="835" y="487"/>
                      <a:pt x="835" y="502"/>
                      <a:pt x="838" y="509"/>
                    </a:cubicBezTo>
                    <a:cubicBezTo>
                      <a:pt x="841" y="516"/>
                      <a:pt x="844" y="515"/>
                      <a:pt x="846" y="517"/>
                    </a:cubicBezTo>
                    <a:cubicBezTo>
                      <a:pt x="848" y="521"/>
                      <a:pt x="846" y="527"/>
                      <a:pt x="848" y="525"/>
                    </a:cubicBezTo>
                    <a:cubicBezTo>
                      <a:pt x="850" y="524"/>
                      <a:pt x="854" y="514"/>
                      <a:pt x="857" y="509"/>
                    </a:cubicBezTo>
                    <a:cubicBezTo>
                      <a:pt x="859" y="505"/>
                      <a:pt x="856" y="493"/>
                      <a:pt x="859" y="494"/>
                    </a:cubicBezTo>
                    <a:cubicBezTo>
                      <a:pt x="861" y="496"/>
                      <a:pt x="867" y="514"/>
                      <a:pt x="871" y="521"/>
                    </a:cubicBezTo>
                    <a:cubicBezTo>
                      <a:pt x="874" y="526"/>
                      <a:pt x="876" y="527"/>
                      <a:pt x="879" y="529"/>
                    </a:cubicBezTo>
                    <a:cubicBezTo>
                      <a:pt x="882" y="533"/>
                      <a:pt x="885" y="540"/>
                      <a:pt x="886" y="539"/>
                    </a:cubicBezTo>
                    <a:cubicBezTo>
                      <a:pt x="887" y="537"/>
                      <a:pt x="889" y="527"/>
                      <a:pt x="889" y="523"/>
                    </a:cubicBezTo>
                    <a:cubicBezTo>
                      <a:pt x="889" y="518"/>
                      <a:pt x="887" y="517"/>
                      <a:pt x="886" y="512"/>
                    </a:cubicBezTo>
                    <a:cubicBezTo>
                      <a:pt x="884" y="508"/>
                      <a:pt x="875" y="498"/>
                      <a:pt x="878" y="499"/>
                    </a:cubicBezTo>
                    <a:cubicBezTo>
                      <a:pt x="882" y="499"/>
                      <a:pt x="900" y="512"/>
                      <a:pt x="906" y="517"/>
                    </a:cubicBezTo>
                    <a:cubicBezTo>
                      <a:pt x="911" y="521"/>
                      <a:pt x="912" y="523"/>
                      <a:pt x="916" y="525"/>
                    </a:cubicBezTo>
                    <a:cubicBezTo>
                      <a:pt x="919" y="527"/>
                      <a:pt x="925" y="531"/>
                      <a:pt x="926" y="530"/>
                    </a:cubicBezTo>
                    <a:cubicBezTo>
                      <a:pt x="928" y="529"/>
                      <a:pt x="926" y="521"/>
                      <a:pt x="925" y="517"/>
                    </a:cubicBezTo>
                    <a:cubicBezTo>
                      <a:pt x="923" y="513"/>
                      <a:pt x="920" y="511"/>
                      <a:pt x="917" y="506"/>
                    </a:cubicBezTo>
                    <a:cubicBezTo>
                      <a:pt x="913" y="502"/>
                      <a:pt x="902" y="493"/>
                      <a:pt x="904" y="493"/>
                    </a:cubicBezTo>
                    <a:cubicBezTo>
                      <a:pt x="907" y="493"/>
                      <a:pt x="924" y="502"/>
                      <a:pt x="932" y="505"/>
                    </a:cubicBezTo>
                    <a:cubicBezTo>
                      <a:pt x="938" y="509"/>
                      <a:pt x="945" y="513"/>
                      <a:pt x="946" y="511"/>
                    </a:cubicBezTo>
                    <a:cubicBezTo>
                      <a:pt x="947" y="509"/>
                      <a:pt x="944" y="501"/>
                      <a:pt x="940" y="496"/>
                    </a:cubicBezTo>
                    <a:cubicBezTo>
                      <a:pt x="935" y="490"/>
                      <a:pt x="924" y="486"/>
                      <a:pt x="922" y="482"/>
                    </a:cubicBezTo>
                    <a:cubicBezTo>
                      <a:pt x="918" y="478"/>
                      <a:pt x="924" y="475"/>
                      <a:pt x="921" y="473"/>
                    </a:cubicBezTo>
                    <a:cubicBezTo>
                      <a:pt x="917" y="469"/>
                      <a:pt x="904" y="466"/>
                      <a:pt x="897" y="465"/>
                    </a:cubicBezTo>
                    <a:cubicBezTo>
                      <a:pt x="889" y="461"/>
                      <a:pt x="886" y="466"/>
                      <a:pt x="874" y="458"/>
                    </a:cubicBezTo>
                    <a:cubicBezTo>
                      <a:pt x="863" y="452"/>
                      <a:pt x="836" y="435"/>
                      <a:pt x="832" y="425"/>
                    </a:cubicBezTo>
                    <a:cubicBezTo>
                      <a:pt x="828" y="415"/>
                      <a:pt x="839" y="403"/>
                      <a:pt x="851" y="398"/>
                    </a:cubicBezTo>
                    <a:cubicBezTo>
                      <a:pt x="862" y="394"/>
                      <a:pt x="889" y="394"/>
                      <a:pt x="900" y="395"/>
                    </a:cubicBezTo>
                    <a:cubicBezTo>
                      <a:pt x="910" y="397"/>
                      <a:pt x="908" y="401"/>
                      <a:pt x="913" y="408"/>
                    </a:cubicBezTo>
                    <a:cubicBezTo>
                      <a:pt x="918" y="416"/>
                      <a:pt x="921" y="433"/>
                      <a:pt x="926" y="440"/>
                    </a:cubicBezTo>
                    <a:cubicBezTo>
                      <a:pt x="932" y="447"/>
                      <a:pt x="943" y="447"/>
                      <a:pt x="950" y="450"/>
                    </a:cubicBezTo>
                    <a:cubicBezTo>
                      <a:pt x="957" y="454"/>
                      <a:pt x="966" y="455"/>
                      <a:pt x="970" y="458"/>
                    </a:cubicBezTo>
                    <a:cubicBezTo>
                      <a:pt x="974" y="460"/>
                      <a:pt x="977" y="465"/>
                      <a:pt x="979" y="465"/>
                    </a:cubicBezTo>
                    <a:cubicBezTo>
                      <a:pt x="980" y="465"/>
                      <a:pt x="982" y="461"/>
                      <a:pt x="982" y="458"/>
                    </a:cubicBezTo>
                    <a:cubicBezTo>
                      <a:pt x="982" y="455"/>
                      <a:pt x="973" y="445"/>
                      <a:pt x="979" y="445"/>
                    </a:cubicBezTo>
                    <a:cubicBezTo>
                      <a:pt x="983" y="446"/>
                      <a:pt x="1005" y="458"/>
                      <a:pt x="1013" y="461"/>
                    </a:cubicBezTo>
                    <a:cubicBezTo>
                      <a:pt x="1020" y="464"/>
                      <a:pt x="1022" y="463"/>
                      <a:pt x="1027" y="464"/>
                    </a:cubicBezTo>
                    <a:cubicBezTo>
                      <a:pt x="1030" y="465"/>
                      <a:pt x="1035" y="469"/>
                      <a:pt x="1036" y="469"/>
                    </a:cubicBezTo>
                    <a:cubicBezTo>
                      <a:pt x="1037" y="468"/>
                      <a:pt x="1036" y="461"/>
                      <a:pt x="1032" y="457"/>
                    </a:cubicBezTo>
                    <a:cubicBezTo>
                      <a:pt x="1029" y="454"/>
                      <a:pt x="1010" y="446"/>
                      <a:pt x="1013" y="445"/>
                    </a:cubicBezTo>
                    <a:cubicBezTo>
                      <a:pt x="1016" y="443"/>
                      <a:pt x="1039" y="449"/>
                      <a:pt x="1045" y="450"/>
                    </a:cubicBezTo>
                    <a:cubicBezTo>
                      <a:pt x="1053" y="451"/>
                      <a:pt x="1055" y="454"/>
                      <a:pt x="1056" y="454"/>
                    </a:cubicBezTo>
                    <a:cubicBezTo>
                      <a:pt x="1057" y="452"/>
                      <a:pt x="1052" y="449"/>
                      <a:pt x="1050" y="447"/>
                    </a:cubicBezTo>
                    <a:cubicBezTo>
                      <a:pt x="1049" y="445"/>
                      <a:pt x="1052" y="442"/>
                      <a:pt x="1045" y="440"/>
                    </a:cubicBezTo>
                    <a:cubicBezTo>
                      <a:pt x="1039" y="437"/>
                      <a:pt x="1013" y="432"/>
                      <a:pt x="1013" y="432"/>
                    </a:cubicBezTo>
                    <a:cubicBezTo>
                      <a:pt x="1012" y="430"/>
                      <a:pt x="1039" y="435"/>
                      <a:pt x="1041" y="435"/>
                    </a:cubicBezTo>
                    <a:cubicBezTo>
                      <a:pt x="1044" y="434"/>
                      <a:pt x="1033" y="430"/>
                      <a:pt x="1029" y="429"/>
                    </a:cubicBezTo>
                    <a:cubicBezTo>
                      <a:pt x="1025" y="426"/>
                      <a:pt x="1018" y="425"/>
                      <a:pt x="1017" y="424"/>
                    </a:cubicBezTo>
                    <a:cubicBezTo>
                      <a:pt x="1014" y="423"/>
                      <a:pt x="1021" y="418"/>
                      <a:pt x="1015" y="417"/>
                    </a:cubicBezTo>
                    <a:cubicBezTo>
                      <a:pt x="1008" y="414"/>
                      <a:pt x="982" y="415"/>
                      <a:pt x="971" y="412"/>
                    </a:cubicBezTo>
                    <a:cubicBezTo>
                      <a:pt x="962" y="410"/>
                      <a:pt x="958" y="401"/>
                      <a:pt x="955" y="397"/>
                    </a:cubicBezTo>
                    <a:cubicBezTo>
                      <a:pt x="953" y="392"/>
                      <a:pt x="948" y="389"/>
                      <a:pt x="954" y="386"/>
                    </a:cubicBezTo>
                    <a:cubicBezTo>
                      <a:pt x="959" y="382"/>
                      <a:pt x="976" y="379"/>
                      <a:pt x="986" y="375"/>
                    </a:cubicBezTo>
                    <a:cubicBezTo>
                      <a:pt x="996" y="372"/>
                      <a:pt x="1003" y="363"/>
                      <a:pt x="1023" y="358"/>
                    </a:cubicBezTo>
                    <a:cubicBezTo>
                      <a:pt x="1043" y="353"/>
                      <a:pt x="1088" y="361"/>
                      <a:pt x="1088" y="361"/>
                    </a:cubicBezTo>
                    <a:close/>
                  </a:path>
                </a:pathLst>
              </a:custGeom>
              <a:grpFill/>
              <a:ln w="6350" cap="rnd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" name="Freeform 46"/>
              <p:cNvSpPr>
                <a:spLocks noChangeAspect="1"/>
              </p:cNvSpPr>
              <p:nvPr/>
            </p:nvSpPr>
            <p:spPr bwMode="auto">
              <a:xfrm>
                <a:off x="3248" y="1637"/>
                <a:ext cx="274" cy="236"/>
              </a:xfrm>
              <a:custGeom>
                <a:avLst/>
                <a:gdLst>
                  <a:gd name="T0" fmla="*/ 72 w 116"/>
                  <a:gd name="T1" fmla="*/ 100 h 100"/>
                  <a:gd name="T2" fmla="*/ 51 w 116"/>
                  <a:gd name="T3" fmla="*/ 1 h 100"/>
                  <a:gd name="T4" fmla="*/ 116 w 116"/>
                  <a:gd name="T5" fmla="*/ 87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00">
                    <a:moveTo>
                      <a:pt x="72" y="100"/>
                    </a:moveTo>
                    <a:cubicBezTo>
                      <a:pt x="0" y="36"/>
                      <a:pt x="40" y="2"/>
                      <a:pt x="51" y="1"/>
                    </a:cubicBezTo>
                    <a:cubicBezTo>
                      <a:pt x="62" y="0"/>
                      <a:pt x="113" y="13"/>
                      <a:pt x="116" y="87"/>
                    </a:cubicBezTo>
                  </a:path>
                </a:pathLst>
              </a:custGeom>
              <a:grpFill/>
              <a:ln w="6350" cap="rnd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9" name="Freeform 47"/>
              <p:cNvSpPr>
                <a:spLocks noChangeAspect="1"/>
              </p:cNvSpPr>
              <p:nvPr/>
            </p:nvSpPr>
            <p:spPr bwMode="auto">
              <a:xfrm>
                <a:off x="3649" y="1542"/>
                <a:ext cx="76" cy="135"/>
              </a:xfrm>
              <a:custGeom>
                <a:avLst/>
                <a:gdLst>
                  <a:gd name="T0" fmla="*/ 16 w 32"/>
                  <a:gd name="T1" fmla="*/ 0 h 57"/>
                  <a:gd name="T2" fmla="*/ 32 w 32"/>
                  <a:gd name="T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2" h="57">
                    <a:moveTo>
                      <a:pt x="16" y="0"/>
                    </a:moveTo>
                    <a:cubicBezTo>
                      <a:pt x="5" y="24"/>
                      <a:pt x="0" y="30"/>
                      <a:pt x="32" y="57"/>
                    </a:cubicBezTo>
                  </a:path>
                </a:pathLst>
              </a:custGeom>
              <a:grpFill/>
              <a:ln w="6350" cap="rnd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" name="Oval 48"/>
              <p:cNvSpPr>
                <a:spLocks noChangeAspect="1" noChangeArrowheads="1"/>
              </p:cNvSpPr>
              <p:nvPr/>
            </p:nvSpPr>
            <p:spPr bwMode="auto">
              <a:xfrm>
                <a:off x="3786" y="1924"/>
                <a:ext cx="75" cy="51"/>
              </a:xfrm>
              <a:prstGeom prst="ellipse">
                <a:avLst/>
              </a:prstGeom>
              <a:grpFill/>
              <a:ln w="6350" cap="rnd">
                <a:solidFill>
                  <a:schemeClr val="bg2">
                    <a:lumMod val="50000"/>
                  </a:schemeClr>
                </a:solidFill>
                <a:miter lim="800000"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86" y="4196"/>
              <a:ext cx="1256" cy="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immature</a:t>
              </a:r>
              <a:endParaRPr 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mice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808" y="5301"/>
              <a:ext cx="4337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1" name="Group 40"/>
            <p:cNvGrpSpPr>
              <a:grpSpLocks noChangeAspect="1"/>
            </p:cNvGrpSpPr>
            <p:nvPr/>
          </p:nvGrpSpPr>
          <p:grpSpPr bwMode="auto">
            <a:xfrm>
              <a:off x="1660" y="4732"/>
              <a:ext cx="361" cy="366"/>
              <a:chOff x="2196" y="1434"/>
              <a:chExt cx="1359" cy="1438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2" name="Freeform 7"/>
              <p:cNvSpPr>
                <a:spLocks noChangeAspect="1"/>
              </p:cNvSpPr>
              <p:nvPr/>
            </p:nvSpPr>
            <p:spPr bwMode="auto">
              <a:xfrm>
                <a:off x="2523" y="1739"/>
                <a:ext cx="704" cy="632"/>
              </a:xfrm>
              <a:custGeom>
                <a:avLst/>
                <a:gdLst>
                  <a:gd name="T0" fmla="*/ 0 w 704"/>
                  <a:gd name="T1" fmla="*/ 632 h 632"/>
                  <a:gd name="T2" fmla="*/ 704 w 704"/>
                  <a:gd name="T3" fmla="*/ 632 h 632"/>
                  <a:gd name="T4" fmla="*/ 351 w 704"/>
                  <a:gd name="T5" fmla="*/ 0 h 632"/>
                  <a:gd name="T6" fmla="*/ 0 w 704"/>
                  <a:gd name="T7" fmla="*/ 632 h 6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4"/>
                  <a:gd name="T13" fmla="*/ 0 h 632"/>
                  <a:gd name="T14" fmla="*/ 704 w 704"/>
                  <a:gd name="T15" fmla="*/ 632 h 6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4" h="632">
                    <a:moveTo>
                      <a:pt x="0" y="632"/>
                    </a:moveTo>
                    <a:lnTo>
                      <a:pt x="704" y="632"/>
                    </a:lnTo>
                    <a:lnTo>
                      <a:pt x="351" y="0"/>
                    </a:lnTo>
                    <a:lnTo>
                      <a:pt x="0" y="63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Freeform 10"/>
              <p:cNvSpPr>
                <a:spLocks noChangeAspect="1"/>
              </p:cNvSpPr>
              <p:nvPr/>
            </p:nvSpPr>
            <p:spPr bwMode="auto">
              <a:xfrm>
                <a:off x="2196" y="1434"/>
                <a:ext cx="678" cy="341"/>
              </a:xfrm>
              <a:custGeom>
                <a:avLst/>
                <a:gdLst>
                  <a:gd name="T0" fmla="*/ 0 w 678"/>
                  <a:gd name="T1" fmla="*/ 341 h 341"/>
                  <a:gd name="T2" fmla="*/ 678 w 678"/>
                  <a:gd name="T3" fmla="*/ 305 h 341"/>
                  <a:gd name="T4" fmla="*/ 678 w 678"/>
                  <a:gd name="T5" fmla="*/ 0 h 341"/>
                  <a:gd name="T6" fmla="*/ 0 w 678"/>
                  <a:gd name="T7" fmla="*/ 341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341"/>
                  <a:gd name="T14" fmla="*/ 678 w 678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341">
                    <a:moveTo>
                      <a:pt x="0" y="341"/>
                    </a:moveTo>
                    <a:lnTo>
                      <a:pt x="678" y="305"/>
                    </a:lnTo>
                    <a:lnTo>
                      <a:pt x="678" y="0"/>
                    </a:lnTo>
                    <a:lnTo>
                      <a:pt x="0" y="341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Freeform 13"/>
              <p:cNvSpPr>
                <a:spLocks noChangeAspect="1"/>
              </p:cNvSpPr>
              <p:nvPr/>
            </p:nvSpPr>
            <p:spPr bwMode="auto">
              <a:xfrm>
                <a:off x="2196" y="1775"/>
                <a:ext cx="328" cy="709"/>
              </a:xfrm>
              <a:custGeom>
                <a:avLst/>
                <a:gdLst>
                  <a:gd name="T0" fmla="*/ 0 w 328"/>
                  <a:gd name="T1" fmla="*/ 0 h 709"/>
                  <a:gd name="T2" fmla="*/ 0 w 328"/>
                  <a:gd name="T3" fmla="*/ 709 h 709"/>
                  <a:gd name="T4" fmla="*/ 328 w 328"/>
                  <a:gd name="T5" fmla="*/ 596 h 709"/>
                  <a:gd name="T6" fmla="*/ 0 w 328"/>
                  <a:gd name="T7" fmla="*/ 0 h 7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8"/>
                  <a:gd name="T13" fmla="*/ 0 h 709"/>
                  <a:gd name="T14" fmla="*/ 328 w 328"/>
                  <a:gd name="T15" fmla="*/ 709 h 7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8" h="709">
                    <a:moveTo>
                      <a:pt x="0" y="0"/>
                    </a:moveTo>
                    <a:lnTo>
                      <a:pt x="0" y="709"/>
                    </a:lnTo>
                    <a:lnTo>
                      <a:pt x="328" y="5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Freeform 16"/>
              <p:cNvSpPr>
                <a:spLocks noChangeAspect="1"/>
              </p:cNvSpPr>
              <p:nvPr/>
            </p:nvSpPr>
            <p:spPr bwMode="auto">
              <a:xfrm>
                <a:off x="2200" y="2371"/>
                <a:ext cx="677" cy="501"/>
              </a:xfrm>
              <a:custGeom>
                <a:avLst/>
                <a:gdLst>
                  <a:gd name="T0" fmla="*/ 324 w 677"/>
                  <a:gd name="T1" fmla="*/ 0 h 501"/>
                  <a:gd name="T2" fmla="*/ 0 w 677"/>
                  <a:gd name="T3" fmla="*/ 116 h 501"/>
                  <a:gd name="T4" fmla="*/ 677 w 677"/>
                  <a:gd name="T5" fmla="*/ 501 h 501"/>
                  <a:gd name="T6" fmla="*/ 324 w 677"/>
                  <a:gd name="T7" fmla="*/ 0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"/>
                  <a:gd name="T13" fmla="*/ 0 h 501"/>
                  <a:gd name="T14" fmla="*/ 677 w 677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" h="501">
                    <a:moveTo>
                      <a:pt x="324" y="0"/>
                    </a:moveTo>
                    <a:lnTo>
                      <a:pt x="0" y="116"/>
                    </a:lnTo>
                    <a:lnTo>
                      <a:pt x="677" y="501"/>
                    </a:lnTo>
                    <a:lnTo>
                      <a:pt x="32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Freeform 19"/>
              <p:cNvSpPr>
                <a:spLocks noChangeAspect="1"/>
              </p:cNvSpPr>
              <p:nvPr/>
            </p:nvSpPr>
            <p:spPr bwMode="auto">
              <a:xfrm>
                <a:off x="2523" y="2370"/>
                <a:ext cx="704" cy="499"/>
              </a:xfrm>
              <a:custGeom>
                <a:avLst/>
                <a:gdLst>
                  <a:gd name="T0" fmla="*/ 704 w 704"/>
                  <a:gd name="T1" fmla="*/ 2 h 499"/>
                  <a:gd name="T2" fmla="*/ 0 w 704"/>
                  <a:gd name="T3" fmla="*/ 0 h 499"/>
                  <a:gd name="T4" fmla="*/ 354 w 704"/>
                  <a:gd name="T5" fmla="*/ 499 h 499"/>
                  <a:gd name="T6" fmla="*/ 704 w 704"/>
                  <a:gd name="T7" fmla="*/ 2 h 4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4"/>
                  <a:gd name="T13" fmla="*/ 0 h 499"/>
                  <a:gd name="T14" fmla="*/ 704 w 704"/>
                  <a:gd name="T15" fmla="*/ 499 h 4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4" h="499">
                    <a:moveTo>
                      <a:pt x="704" y="2"/>
                    </a:moveTo>
                    <a:lnTo>
                      <a:pt x="0" y="0"/>
                    </a:lnTo>
                    <a:lnTo>
                      <a:pt x="354" y="499"/>
                    </a:lnTo>
                    <a:lnTo>
                      <a:pt x="704" y="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Freeform 22"/>
              <p:cNvSpPr>
                <a:spLocks noChangeAspect="1"/>
              </p:cNvSpPr>
              <p:nvPr/>
            </p:nvSpPr>
            <p:spPr bwMode="auto">
              <a:xfrm>
                <a:off x="2877" y="2371"/>
                <a:ext cx="677" cy="501"/>
              </a:xfrm>
              <a:custGeom>
                <a:avLst/>
                <a:gdLst>
                  <a:gd name="T0" fmla="*/ 352 w 677"/>
                  <a:gd name="T1" fmla="*/ 0 h 501"/>
                  <a:gd name="T2" fmla="*/ 677 w 677"/>
                  <a:gd name="T3" fmla="*/ 116 h 501"/>
                  <a:gd name="T4" fmla="*/ 0 w 677"/>
                  <a:gd name="T5" fmla="*/ 501 h 501"/>
                  <a:gd name="T6" fmla="*/ 352 w 677"/>
                  <a:gd name="T7" fmla="*/ 0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"/>
                  <a:gd name="T13" fmla="*/ 0 h 501"/>
                  <a:gd name="T14" fmla="*/ 677 w 677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" h="501">
                    <a:moveTo>
                      <a:pt x="352" y="0"/>
                    </a:moveTo>
                    <a:lnTo>
                      <a:pt x="677" y="116"/>
                    </a:lnTo>
                    <a:lnTo>
                      <a:pt x="0" y="501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Freeform 25"/>
              <p:cNvSpPr>
                <a:spLocks noChangeAspect="1"/>
              </p:cNvSpPr>
              <p:nvPr/>
            </p:nvSpPr>
            <p:spPr bwMode="auto">
              <a:xfrm>
                <a:off x="3226" y="1775"/>
                <a:ext cx="328" cy="709"/>
              </a:xfrm>
              <a:custGeom>
                <a:avLst/>
                <a:gdLst>
                  <a:gd name="T0" fmla="*/ 328 w 328"/>
                  <a:gd name="T1" fmla="*/ 0 h 709"/>
                  <a:gd name="T2" fmla="*/ 328 w 328"/>
                  <a:gd name="T3" fmla="*/ 709 h 709"/>
                  <a:gd name="T4" fmla="*/ 0 w 328"/>
                  <a:gd name="T5" fmla="*/ 596 h 709"/>
                  <a:gd name="T6" fmla="*/ 328 w 328"/>
                  <a:gd name="T7" fmla="*/ 0 h 7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8"/>
                  <a:gd name="T13" fmla="*/ 0 h 709"/>
                  <a:gd name="T14" fmla="*/ 328 w 328"/>
                  <a:gd name="T15" fmla="*/ 709 h 7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8" h="709">
                    <a:moveTo>
                      <a:pt x="328" y="0"/>
                    </a:moveTo>
                    <a:lnTo>
                      <a:pt x="328" y="709"/>
                    </a:lnTo>
                    <a:lnTo>
                      <a:pt x="0" y="596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>
                <a:off x="2877" y="1434"/>
                <a:ext cx="678" cy="341"/>
              </a:xfrm>
              <a:custGeom>
                <a:avLst/>
                <a:gdLst>
                  <a:gd name="T0" fmla="*/ 678 w 678"/>
                  <a:gd name="T1" fmla="*/ 341 h 341"/>
                  <a:gd name="T2" fmla="*/ 0 w 678"/>
                  <a:gd name="T3" fmla="*/ 305 h 341"/>
                  <a:gd name="T4" fmla="*/ 0 w 678"/>
                  <a:gd name="T5" fmla="*/ 0 h 341"/>
                  <a:gd name="T6" fmla="*/ 678 w 678"/>
                  <a:gd name="T7" fmla="*/ 341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341"/>
                  <a:gd name="T14" fmla="*/ 678 w 678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341">
                    <a:moveTo>
                      <a:pt x="678" y="341"/>
                    </a:moveTo>
                    <a:lnTo>
                      <a:pt x="0" y="305"/>
                    </a:lnTo>
                    <a:lnTo>
                      <a:pt x="0" y="0"/>
                    </a:lnTo>
                    <a:lnTo>
                      <a:pt x="678" y="341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Freeform 31"/>
              <p:cNvSpPr>
                <a:spLocks noChangeAspect="1"/>
              </p:cNvSpPr>
              <p:nvPr/>
            </p:nvSpPr>
            <p:spPr bwMode="auto">
              <a:xfrm>
                <a:off x="2196" y="1739"/>
                <a:ext cx="681" cy="623"/>
              </a:xfrm>
              <a:custGeom>
                <a:avLst/>
                <a:gdLst>
                  <a:gd name="T0" fmla="*/ 0 w 681"/>
                  <a:gd name="T1" fmla="*/ 36 h 623"/>
                  <a:gd name="T2" fmla="*/ 681 w 681"/>
                  <a:gd name="T3" fmla="*/ 0 h 623"/>
                  <a:gd name="T4" fmla="*/ 328 w 681"/>
                  <a:gd name="T5" fmla="*/ 623 h 623"/>
                  <a:gd name="T6" fmla="*/ 0 w 681"/>
                  <a:gd name="T7" fmla="*/ 36 h 6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623"/>
                  <a:gd name="T14" fmla="*/ 681 w 681"/>
                  <a:gd name="T15" fmla="*/ 623 h 6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623">
                    <a:moveTo>
                      <a:pt x="0" y="36"/>
                    </a:moveTo>
                    <a:lnTo>
                      <a:pt x="681" y="0"/>
                    </a:lnTo>
                    <a:lnTo>
                      <a:pt x="328" y="623"/>
                    </a:lnTo>
                    <a:lnTo>
                      <a:pt x="0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Freeform 34"/>
              <p:cNvSpPr>
                <a:spLocks noChangeAspect="1"/>
              </p:cNvSpPr>
              <p:nvPr/>
            </p:nvSpPr>
            <p:spPr bwMode="auto">
              <a:xfrm>
                <a:off x="2873" y="1739"/>
                <a:ext cx="681" cy="623"/>
              </a:xfrm>
              <a:custGeom>
                <a:avLst/>
                <a:gdLst>
                  <a:gd name="T0" fmla="*/ 681 w 681"/>
                  <a:gd name="T1" fmla="*/ 36 h 623"/>
                  <a:gd name="T2" fmla="*/ 0 w 681"/>
                  <a:gd name="T3" fmla="*/ 0 h 623"/>
                  <a:gd name="T4" fmla="*/ 353 w 681"/>
                  <a:gd name="T5" fmla="*/ 623 h 623"/>
                  <a:gd name="T6" fmla="*/ 681 w 681"/>
                  <a:gd name="T7" fmla="*/ 36 h 6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623"/>
                  <a:gd name="T14" fmla="*/ 681 w 681"/>
                  <a:gd name="T15" fmla="*/ 623 h 6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623">
                    <a:moveTo>
                      <a:pt x="681" y="36"/>
                    </a:moveTo>
                    <a:lnTo>
                      <a:pt x="0" y="0"/>
                    </a:lnTo>
                    <a:lnTo>
                      <a:pt x="353" y="623"/>
                    </a:lnTo>
                    <a:lnTo>
                      <a:pt x="681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" name="Group 40"/>
            <p:cNvGrpSpPr>
              <a:grpSpLocks noChangeAspect="1"/>
            </p:cNvGrpSpPr>
            <p:nvPr/>
          </p:nvGrpSpPr>
          <p:grpSpPr bwMode="auto">
            <a:xfrm>
              <a:off x="3765" y="4713"/>
              <a:ext cx="384" cy="390"/>
              <a:chOff x="2196" y="1434"/>
              <a:chExt cx="1359" cy="14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34" name="Freeform 7"/>
              <p:cNvSpPr>
                <a:spLocks noChangeAspect="1"/>
              </p:cNvSpPr>
              <p:nvPr/>
            </p:nvSpPr>
            <p:spPr bwMode="auto">
              <a:xfrm>
                <a:off x="2523" y="1739"/>
                <a:ext cx="704" cy="632"/>
              </a:xfrm>
              <a:custGeom>
                <a:avLst/>
                <a:gdLst>
                  <a:gd name="T0" fmla="*/ 0 w 704"/>
                  <a:gd name="T1" fmla="*/ 632 h 632"/>
                  <a:gd name="T2" fmla="*/ 704 w 704"/>
                  <a:gd name="T3" fmla="*/ 632 h 632"/>
                  <a:gd name="T4" fmla="*/ 351 w 704"/>
                  <a:gd name="T5" fmla="*/ 0 h 632"/>
                  <a:gd name="T6" fmla="*/ 0 w 704"/>
                  <a:gd name="T7" fmla="*/ 632 h 6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4"/>
                  <a:gd name="T13" fmla="*/ 0 h 632"/>
                  <a:gd name="T14" fmla="*/ 704 w 704"/>
                  <a:gd name="T15" fmla="*/ 632 h 6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4" h="632">
                    <a:moveTo>
                      <a:pt x="0" y="632"/>
                    </a:moveTo>
                    <a:lnTo>
                      <a:pt x="704" y="632"/>
                    </a:lnTo>
                    <a:lnTo>
                      <a:pt x="351" y="0"/>
                    </a:lnTo>
                    <a:lnTo>
                      <a:pt x="0" y="63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Freeform 10"/>
              <p:cNvSpPr>
                <a:spLocks noChangeAspect="1"/>
              </p:cNvSpPr>
              <p:nvPr/>
            </p:nvSpPr>
            <p:spPr bwMode="auto">
              <a:xfrm>
                <a:off x="2196" y="1434"/>
                <a:ext cx="678" cy="341"/>
              </a:xfrm>
              <a:custGeom>
                <a:avLst/>
                <a:gdLst>
                  <a:gd name="T0" fmla="*/ 0 w 678"/>
                  <a:gd name="T1" fmla="*/ 341 h 341"/>
                  <a:gd name="T2" fmla="*/ 678 w 678"/>
                  <a:gd name="T3" fmla="*/ 305 h 341"/>
                  <a:gd name="T4" fmla="*/ 678 w 678"/>
                  <a:gd name="T5" fmla="*/ 0 h 341"/>
                  <a:gd name="T6" fmla="*/ 0 w 678"/>
                  <a:gd name="T7" fmla="*/ 341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341"/>
                  <a:gd name="T14" fmla="*/ 678 w 678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341">
                    <a:moveTo>
                      <a:pt x="0" y="341"/>
                    </a:moveTo>
                    <a:lnTo>
                      <a:pt x="678" y="305"/>
                    </a:lnTo>
                    <a:lnTo>
                      <a:pt x="678" y="0"/>
                    </a:lnTo>
                    <a:lnTo>
                      <a:pt x="0" y="341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Freeform 13"/>
              <p:cNvSpPr>
                <a:spLocks noChangeAspect="1"/>
              </p:cNvSpPr>
              <p:nvPr/>
            </p:nvSpPr>
            <p:spPr bwMode="auto">
              <a:xfrm>
                <a:off x="2196" y="1775"/>
                <a:ext cx="328" cy="709"/>
              </a:xfrm>
              <a:custGeom>
                <a:avLst/>
                <a:gdLst>
                  <a:gd name="T0" fmla="*/ 0 w 328"/>
                  <a:gd name="T1" fmla="*/ 0 h 709"/>
                  <a:gd name="T2" fmla="*/ 0 w 328"/>
                  <a:gd name="T3" fmla="*/ 709 h 709"/>
                  <a:gd name="T4" fmla="*/ 328 w 328"/>
                  <a:gd name="T5" fmla="*/ 596 h 709"/>
                  <a:gd name="T6" fmla="*/ 0 w 328"/>
                  <a:gd name="T7" fmla="*/ 0 h 7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8"/>
                  <a:gd name="T13" fmla="*/ 0 h 709"/>
                  <a:gd name="T14" fmla="*/ 328 w 328"/>
                  <a:gd name="T15" fmla="*/ 709 h 7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8" h="709">
                    <a:moveTo>
                      <a:pt x="0" y="0"/>
                    </a:moveTo>
                    <a:lnTo>
                      <a:pt x="0" y="709"/>
                    </a:lnTo>
                    <a:lnTo>
                      <a:pt x="328" y="5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Freeform 16"/>
              <p:cNvSpPr>
                <a:spLocks noChangeAspect="1"/>
              </p:cNvSpPr>
              <p:nvPr/>
            </p:nvSpPr>
            <p:spPr bwMode="auto">
              <a:xfrm>
                <a:off x="2200" y="2371"/>
                <a:ext cx="677" cy="501"/>
              </a:xfrm>
              <a:custGeom>
                <a:avLst/>
                <a:gdLst>
                  <a:gd name="T0" fmla="*/ 324 w 677"/>
                  <a:gd name="T1" fmla="*/ 0 h 501"/>
                  <a:gd name="T2" fmla="*/ 0 w 677"/>
                  <a:gd name="T3" fmla="*/ 116 h 501"/>
                  <a:gd name="T4" fmla="*/ 677 w 677"/>
                  <a:gd name="T5" fmla="*/ 501 h 501"/>
                  <a:gd name="T6" fmla="*/ 324 w 677"/>
                  <a:gd name="T7" fmla="*/ 0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"/>
                  <a:gd name="T13" fmla="*/ 0 h 501"/>
                  <a:gd name="T14" fmla="*/ 677 w 677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" h="501">
                    <a:moveTo>
                      <a:pt x="324" y="0"/>
                    </a:moveTo>
                    <a:lnTo>
                      <a:pt x="0" y="116"/>
                    </a:lnTo>
                    <a:lnTo>
                      <a:pt x="677" y="501"/>
                    </a:lnTo>
                    <a:lnTo>
                      <a:pt x="32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Freeform 19"/>
              <p:cNvSpPr>
                <a:spLocks noChangeAspect="1"/>
              </p:cNvSpPr>
              <p:nvPr/>
            </p:nvSpPr>
            <p:spPr bwMode="auto">
              <a:xfrm>
                <a:off x="2523" y="2370"/>
                <a:ext cx="704" cy="499"/>
              </a:xfrm>
              <a:custGeom>
                <a:avLst/>
                <a:gdLst>
                  <a:gd name="T0" fmla="*/ 704 w 704"/>
                  <a:gd name="T1" fmla="*/ 2 h 499"/>
                  <a:gd name="T2" fmla="*/ 0 w 704"/>
                  <a:gd name="T3" fmla="*/ 0 h 499"/>
                  <a:gd name="T4" fmla="*/ 354 w 704"/>
                  <a:gd name="T5" fmla="*/ 499 h 499"/>
                  <a:gd name="T6" fmla="*/ 704 w 704"/>
                  <a:gd name="T7" fmla="*/ 2 h 4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4"/>
                  <a:gd name="T13" fmla="*/ 0 h 499"/>
                  <a:gd name="T14" fmla="*/ 704 w 704"/>
                  <a:gd name="T15" fmla="*/ 499 h 4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4" h="499">
                    <a:moveTo>
                      <a:pt x="704" y="2"/>
                    </a:moveTo>
                    <a:lnTo>
                      <a:pt x="0" y="0"/>
                    </a:lnTo>
                    <a:lnTo>
                      <a:pt x="354" y="499"/>
                    </a:lnTo>
                    <a:lnTo>
                      <a:pt x="704" y="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Freeform 22"/>
              <p:cNvSpPr>
                <a:spLocks noChangeAspect="1"/>
              </p:cNvSpPr>
              <p:nvPr/>
            </p:nvSpPr>
            <p:spPr bwMode="auto">
              <a:xfrm>
                <a:off x="2877" y="2371"/>
                <a:ext cx="677" cy="501"/>
              </a:xfrm>
              <a:custGeom>
                <a:avLst/>
                <a:gdLst>
                  <a:gd name="T0" fmla="*/ 352 w 677"/>
                  <a:gd name="T1" fmla="*/ 0 h 501"/>
                  <a:gd name="T2" fmla="*/ 677 w 677"/>
                  <a:gd name="T3" fmla="*/ 116 h 501"/>
                  <a:gd name="T4" fmla="*/ 0 w 677"/>
                  <a:gd name="T5" fmla="*/ 501 h 501"/>
                  <a:gd name="T6" fmla="*/ 352 w 677"/>
                  <a:gd name="T7" fmla="*/ 0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"/>
                  <a:gd name="T13" fmla="*/ 0 h 501"/>
                  <a:gd name="T14" fmla="*/ 677 w 677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" h="501">
                    <a:moveTo>
                      <a:pt x="352" y="0"/>
                    </a:moveTo>
                    <a:lnTo>
                      <a:pt x="677" y="116"/>
                    </a:lnTo>
                    <a:lnTo>
                      <a:pt x="0" y="501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Freeform 25"/>
              <p:cNvSpPr>
                <a:spLocks noChangeAspect="1"/>
              </p:cNvSpPr>
              <p:nvPr/>
            </p:nvSpPr>
            <p:spPr bwMode="auto">
              <a:xfrm>
                <a:off x="3226" y="1775"/>
                <a:ext cx="328" cy="709"/>
              </a:xfrm>
              <a:custGeom>
                <a:avLst/>
                <a:gdLst>
                  <a:gd name="T0" fmla="*/ 328 w 328"/>
                  <a:gd name="T1" fmla="*/ 0 h 709"/>
                  <a:gd name="T2" fmla="*/ 328 w 328"/>
                  <a:gd name="T3" fmla="*/ 709 h 709"/>
                  <a:gd name="T4" fmla="*/ 0 w 328"/>
                  <a:gd name="T5" fmla="*/ 596 h 709"/>
                  <a:gd name="T6" fmla="*/ 328 w 328"/>
                  <a:gd name="T7" fmla="*/ 0 h 7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8"/>
                  <a:gd name="T13" fmla="*/ 0 h 709"/>
                  <a:gd name="T14" fmla="*/ 328 w 328"/>
                  <a:gd name="T15" fmla="*/ 709 h 7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8" h="709">
                    <a:moveTo>
                      <a:pt x="328" y="0"/>
                    </a:moveTo>
                    <a:lnTo>
                      <a:pt x="328" y="709"/>
                    </a:lnTo>
                    <a:lnTo>
                      <a:pt x="0" y="596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Freeform 40"/>
              <p:cNvSpPr>
                <a:spLocks noChangeAspect="1"/>
              </p:cNvSpPr>
              <p:nvPr/>
            </p:nvSpPr>
            <p:spPr bwMode="auto">
              <a:xfrm>
                <a:off x="2877" y="1434"/>
                <a:ext cx="678" cy="341"/>
              </a:xfrm>
              <a:custGeom>
                <a:avLst/>
                <a:gdLst>
                  <a:gd name="T0" fmla="*/ 678 w 678"/>
                  <a:gd name="T1" fmla="*/ 341 h 341"/>
                  <a:gd name="T2" fmla="*/ 0 w 678"/>
                  <a:gd name="T3" fmla="*/ 305 h 341"/>
                  <a:gd name="T4" fmla="*/ 0 w 678"/>
                  <a:gd name="T5" fmla="*/ 0 h 341"/>
                  <a:gd name="T6" fmla="*/ 678 w 678"/>
                  <a:gd name="T7" fmla="*/ 341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341"/>
                  <a:gd name="T14" fmla="*/ 678 w 678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341">
                    <a:moveTo>
                      <a:pt x="678" y="341"/>
                    </a:moveTo>
                    <a:lnTo>
                      <a:pt x="0" y="305"/>
                    </a:lnTo>
                    <a:lnTo>
                      <a:pt x="0" y="0"/>
                    </a:lnTo>
                    <a:lnTo>
                      <a:pt x="678" y="341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Freeform 31"/>
              <p:cNvSpPr>
                <a:spLocks noChangeAspect="1"/>
              </p:cNvSpPr>
              <p:nvPr/>
            </p:nvSpPr>
            <p:spPr bwMode="auto">
              <a:xfrm>
                <a:off x="2196" y="1739"/>
                <a:ext cx="681" cy="623"/>
              </a:xfrm>
              <a:custGeom>
                <a:avLst/>
                <a:gdLst>
                  <a:gd name="T0" fmla="*/ 0 w 681"/>
                  <a:gd name="T1" fmla="*/ 36 h 623"/>
                  <a:gd name="T2" fmla="*/ 681 w 681"/>
                  <a:gd name="T3" fmla="*/ 0 h 623"/>
                  <a:gd name="T4" fmla="*/ 328 w 681"/>
                  <a:gd name="T5" fmla="*/ 623 h 623"/>
                  <a:gd name="T6" fmla="*/ 0 w 681"/>
                  <a:gd name="T7" fmla="*/ 36 h 6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623"/>
                  <a:gd name="T14" fmla="*/ 681 w 681"/>
                  <a:gd name="T15" fmla="*/ 623 h 6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623">
                    <a:moveTo>
                      <a:pt x="0" y="36"/>
                    </a:moveTo>
                    <a:lnTo>
                      <a:pt x="681" y="0"/>
                    </a:lnTo>
                    <a:lnTo>
                      <a:pt x="328" y="623"/>
                    </a:lnTo>
                    <a:lnTo>
                      <a:pt x="0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Freeform 34"/>
              <p:cNvSpPr>
                <a:spLocks noChangeAspect="1"/>
              </p:cNvSpPr>
              <p:nvPr/>
            </p:nvSpPr>
            <p:spPr bwMode="auto">
              <a:xfrm>
                <a:off x="2873" y="1739"/>
                <a:ext cx="681" cy="623"/>
              </a:xfrm>
              <a:custGeom>
                <a:avLst/>
                <a:gdLst>
                  <a:gd name="T0" fmla="*/ 681 w 681"/>
                  <a:gd name="T1" fmla="*/ 36 h 623"/>
                  <a:gd name="T2" fmla="*/ 0 w 681"/>
                  <a:gd name="T3" fmla="*/ 0 h 623"/>
                  <a:gd name="T4" fmla="*/ 353 w 681"/>
                  <a:gd name="T5" fmla="*/ 623 h 623"/>
                  <a:gd name="T6" fmla="*/ 681 w 681"/>
                  <a:gd name="T7" fmla="*/ 36 h 6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623"/>
                  <a:gd name="T14" fmla="*/ 681 w 681"/>
                  <a:gd name="T15" fmla="*/ 623 h 6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623">
                    <a:moveTo>
                      <a:pt x="681" y="36"/>
                    </a:moveTo>
                    <a:lnTo>
                      <a:pt x="0" y="0"/>
                    </a:lnTo>
                    <a:lnTo>
                      <a:pt x="353" y="623"/>
                    </a:lnTo>
                    <a:lnTo>
                      <a:pt x="681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1803" y="5146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970" y="5158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870" y="4739"/>
              <a:ext cx="1211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RV-A1B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931" y="4720"/>
              <a:ext cx="1211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RV-A2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6145" y="5158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127" y="1753"/>
              <a:ext cx="2294" cy="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ILC2 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expansion and 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mucous metaplasia </a:t>
              </a:r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1821" y="3924"/>
              <a:ext cx="4325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5" name="Group 40"/>
            <p:cNvGrpSpPr>
              <a:grpSpLocks noChangeAspect="1"/>
            </p:cNvGrpSpPr>
            <p:nvPr/>
          </p:nvGrpSpPr>
          <p:grpSpPr bwMode="auto">
            <a:xfrm>
              <a:off x="3787" y="3262"/>
              <a:ext cx="384" cy="390"/>
              <a:chOff x="2196" y="1434"/>
              <a:chExt cx="1359" cy="14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86" name="Freeform 7"/>
              <p:cNvSpPr>
                <a:spLocks noChangeAspect="1"/>
              </p:cNvSpPr>
              <p:nvPr/>
            </p:nvSpPr>
            <p:spPr bwMode="auto">
              <a:xfrm>
                <a:off x="2523" y="1739"/>
                <a:ext cx="704" cy="632"/>
              </a:xfrm>
              <a:custGeom>
                <a:avLst/>
                <a:gdLst>
                  <a:gd name="T0" fmla="*/ 0 w 704"/>
                  <a:gd name="T1" fmla="*/ 632 h 632"/>
                  <a:gd name="T2" fmla="*/ 704 w 704"/>
                  <a:gd name="T3" fmla="*/ 632 h 632"/>
                  <a:gd name="T4" fmla="*/ 351 w 704"/>
                  <a:gd name="T5" fmla="*/ 0 h 632"/>
                  <a:gd name="T6" fmla="*/ 0 w 704"/>
                  <a:gd name="T7" fmla="*/ 632 h 6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4"/>
                  <a:gd name="T13" fmla="*/ 0 h 632"/>
                  <a:gd name="T14" fmla="*/ 704 w 704"/>
                  <a:gd name="T15" fmla="*/ 632 h 6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4" h="632">
                    <a:moveTo>
                      <a:pt x="0" y="632"/>
                    </a:moveTo>
                    <a:lnTo>
                      <a:pt x="704" y="632"/>
                    </a:lnTo>
                    <a:lnTo>
                      <a:pt x="351" y="0"/>
                    </a:lnTo>
                    <a:lnTo>
                      <a:pt x="0" y="63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Freeform 10"/>
              <p:cNvSpPr>
                <a:spLocks noChangeAspect="1"/>
              </p:cNvSpPr>
              <p:nvPr/>
            </p:nvSpPr>
            <p:spPr bwMode="auto">
              <a:xfrm>
                <a:off x="2196" y="1434"/>
                <a:ext cx="678" cy="341"/>
              </a:xfrm>
              <a:custGeom>
                <a:avLst/>
                <a:gdLst>
                  <a:gd name="T0" fmla="*/ 0 w 678"/>
                  <a:gd name="T1" fmla="*/ 341 h 341"/>
                  <a:gd name="T2" fmla="*/ 678 w 678"/>
                  <a:gd name="T3" fmla="*/ 305 h 341"/>
                  <a:gd name="T4" fmla="*/ 678 w 678"/>
                  <a:gd name="T5" fmla="*/ 0 h 341"/>
                  <a:gd name="T6" fmla="*/ 0 w 678"/>
                  <a:gd name="T7" fmla="*/ 341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341"/>
                  <a:gd name="T14" fmla="*/ 678 w 678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341">
                    <a:moveTo>
                      <a:pt x="0" y="341"/>
                    </a:moveTo>
                    <a:lnTo>
                      <a:pt x="678" y="305"/>
                    </a:lnTo>
                    <a:lnTo>
                      <a:pt x="678" y="0"/>
                    </a:lnTo>
                    <a:lnTo>
                      <a:pt x="0" y="341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Freeform 13"/>
              <p:cNvSpPr>
                <a:spLocks noChangeAspect="1"/>
              </p:cNvSpPr>
              <p:nvPr/>
            </p:nvSpPr>
            <p:spPr bwMode="auto">
              <a:xfrm>
                <a:off x="2196" y="1775"/>
                <a:ext cx="328" cy="709"/>
              </a:xfrm>
              <a:custGeom>
                <a:avLst/>
                <a:gdLst>
                  <a:gd name="T0" fmla="*/ 0 w 328"/>
                  <a:gd name="T1" fmla="*/ 0 h 709"/>
                  <a:gd name="T2" fmla="*/ 0 w 328"/>
                  <a:gd name="T3" fmla="*/ 709 h 709"/>
                  <a:gd name="T4" fmla="*/ 328 w 328"/>
                  <a:gd name="T5" fmla="*/ 596 h 709"/>
                  <a:gd name="T6" fmla="*/ 0 w 328"/>
                  <a:gd name="T7" fmla="*/ 0 h 7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8"/>
                  <a:gd name="T13" fmla="*/ 0 h 709"/>
                  <a:gd name="T14" fmla="*/ 328 w 328"/>
                  <a:gd name="T15" fmla="*/ 709 h 7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8" h="709">
                    <a:moveTo>
                      <a:pt x="0" y="0"/>
                    </a:moveTo>
                    <a:lnTo>
                      <a:pt x="0" y="709"/>
                    </a:lnTo>
                    <a:lnTo>
                      <a:pt x="328" y="5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Freeform 16"/>
              <p:cNvSpPr>
                <a:spLocks noChangeAspect="1"/>
              </p:cNvSpPr>
              <p:nvPr/>
            </p:nvSpPr>
            <p:spPr bwMode="auto">
              <a:xfrm>
                <a:off x="2200" y="2371"/>
                <a:ext cx="677" cy="501"/>
              </a:xfrm>
              <a:custGeom>
                <a:avLst/>
                <a:gdLst>
                  <a:gd name="T0" fmla="*/ 324 w 677"/>
                  <a:gd name="T1" fmla="*/ 0 h 501"/>
                  <a:gd name="T2" fmla="*/ 0 w 677"/>
                  <a:gd name="T3" fmla="*/ 116 h 501"/>
                  <a:gd name="T4" fmla="*/ 677 w 677"/>
                  <a:gd name="T5" fmla="*/ 501 h 501"/>
                  <a:gd name="T6" fmla="*/ 324 w 677"/>
                  <a:gd name="T7" fmla="*/ 0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"/>
                  <a:gd name="T13" fmla="*/ 0 h 501"/>
                  <a:gd name="T14" fmla="*/ 677 w 677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" h="501">
                    <a:moveTo>
                      <a:pt x="324" y="0"/>
                    </a:moveTo>
                    <a:lnTo>
                      <a:pt x="0" y="116"/>
                    </a:lnTo>
                    <a:lnTo>
                      <a:pt x="677" y="501"/>
                    </a:lnTo>
                    <a:lnTo>
                      <a:pt x="32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Freeform 19"/>
              <p:cNvSpPr>
                <a:spLocks noChangeAspect="1"/>
              </p:cNvSpPr>
              <p:nvPr/>
            </p:nvSpPr>
            <p:spPr bwMode="auto">
              <a:xfrm>
                <a:off x="2523" y="2370"/>
                <a:ext cx="704" cy="499"/>
              </a:xfrm>
              <a:custGeom>
                <a:avLst/>
                <a:gdLst>
                  <a:gd name="T0" fmla="*/ 704 w 704"/>
                  <a:gd name="T1" fmla="*/ 2 h 499"/>
                  <a:gd name="T2" fmla="*/ 0 w 704"/>
                  <a:gd name="T3" fmla="*/ 0 h 499"/>
                  <a:gd name="T4" fmla="*/ 354 w 704"/>
                  <a:gd name="T5" fmla="*/ 499 h 499"/>
                  <a:gd name="T6" fmla="*/ 704 w 704"/>
                  <a:gd name="T7" fmla="*/ 2 h 4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4"/>
                  <a:gd name="T13" fmla="*/ 0 h 499"/>
                  <a:gd name="T14" fmla="*/ 704 w 704"/>
                  <a:gd name="T15" fmla="*/ 499 h 4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4" h="499">
                    <a:moveTo>
                      <a:pt x="704" y="2"/>
                    </a:moveTo>
                    <a:lnTo>
                      <a:pt x="0" y="0"/>
                    </a:lnTo>
                    <a:lnTo>
                      <a:pt x="354" y="499"/>
                    </a:lnTo>
                    <a:lnTo>
                      <a:pt x="704" y="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Freeform 22"/>
              <p:cNvSpPr>
                <a:spLocks noChangeAspect="1"/>
              </p:cNvSpPr>
              <p:nvPr/>
            </p:nvSpPr>
            <p:spPr bwMode="auto">
              <a:xfrm>
                <a:off x="2877" y="2371"/>
                <a:ext cx="677" cy="501"/>
              </a:xfrm>
              <a:custGeom>
                <a:avLst/>
                <a:gdLst>
                  <a:gd name="T0" fmla="*/ 352 w 677"/>
                  <a:gd name="T1" fmla="*/ 0 h 501"/>
                  <a:gd name="T2" fmla="*/ 677 w 677"/>
                  <a:gd name="T3" fmla="*/ 116 h 501"/>
                  <a:gd name="T4" fmla="*/ 0 w 677"/>
                  <a:gd name="T5" fmla="*/ 501 h 501"/>
                  <a:gd name="T6" fmla="*/ 352 w 677"/>
                  <a:gd name="T7" fmla="*/ 0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"/>
                  <a:gd name="T13" fmla="*/ 0 h 501"/>
                  <a:gd name="T14" fmla="*/ 677 w 677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" h="501">
                    <a:moveTo>
                      <a:pt x="352" y="0"/>
                    </a:moveTo>
                    <a:lnTo>
                      <a:pt x="677" y="116"/>
                    </a:lnTo>
                    <a:lnTo>
                      <a:pt x="0" y="501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Freeform 25"/>
              <p:cNvSpPr>
                <a:spLocks noChangeAspect="1"/>
              </p:cNvSpPr>
              <p:nvPr/>
            </p:nvSpPr>
            <p:spPr bwMode="auto">
              <a:xfrm>
                <a:off x="3226" y="1775"/>
                <a:ext cx="328" cy="709"/>
              </a:xfrm>
              <a:custGeom>
                <a:avLst/>
                <a:gdLst>
                  <a:gd name="T0" fmla="*/ 328 w 328"/>
                  <a:gd name="T1" fmla="*/ 0 h 709"/>
                  <a:gd name="T2" fmla="*/ 328 w 328"/>
                  <a:gd name="T3" fmla="*/ 709 h 709"/>
                  <a:gd name="T4" fmla="*/ 0 w 328"/>
                  <a:gd name="T5" fmla="*/ 596 h 709"/>
                  <a:gd name="T6" fmla="*/ 328 w 328"/>
                  <a:gd name="T7" fmla="*/ 0 h 7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8"/>
                  <a:gd name="T13" fmla="*/ 0 h 709"/>
                  <a:gd name="T14" fmla="*/ 328 w 328"/>
                  <a:gd name="T15" fmla="*/ 709 h 7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8" h="709">
                    <a:moveTo>
                      <a:pt x="328" y="0"/>
                    </a:moveTo>
                    <a:lnTo>
                      <a:pt x="328" y="709"/>
                    </a:lnTo>
                    <a:lnTo>
                      <a:pt x="0" y="596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Freeform 92"/>
              <p:cNvSpPr>
                <a:spLocks noChangeAspect="1"/>
              </p:cNvSpPr>
              <p:nvPr/>
            </p:nvSpPr>
            <p:spPr bwMode="auto">
              <a:xfrm>
                <a:off x="2877" y="1434"/>
                <a:ext cx="678" cy="341"/>
              </a:xfrm>
              <a:custGeom>
                <a:avLst/>
                <a:gdLst>
                  <a:gd name="T0" fmla="*/ 678 w 678"/>
                  <a:gd name="T1" fmla="*/ 341 h 341"/>
                  <a:gd name="T2" fmla="*/ 0 w 678"/>
                  <a:gd name="T3" fmla="*/ 305 h 341"/>
                  <a:gd name="T4" fmla="*/ 0 w 678"/>
                  <a:gd name="T5" fmla="*/ 0 h 341"/>
                  <a:gd name="T6" fmla="*/ 678 w 678"/>
                  <a:gd name="T7" fmla="*/ 341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341"/>
                  <a:gd name="T14" fmla="*/ 678 w 678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341">
                    <a:moveTo>
                      <a:pt x="678" y="341"/>
                    </a:moveTo>
                    <a:lnTo>
                      <a:pt x="0" y="305"/>
                    </a:lnTo>
                    <a:lnTo>
                      <a:pt x="0" y="0"/>
                    </a:lnTo>
                    <a:lnTo>
                      <a:pt x="678" y="341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Freeform 31"/>
              <p:cNvSpPr>
                <a:spLocks noChangeAspect="1"/>
              </p:cNvSpPr>
              <p:nvPr/>
            </p:nvSpPr>
            <p:spPr bwMode="auto">
              <a:xfrm>
                <a:off x="2196" y="1739"/>
                <a:ext cx="681" cy="623"/>
              </a:xfrm>
              <a:custGeom>
                <a:avLst/>
                <a:gdLst>
                  <a:gd name="T0" fmla="*/ 0 w 681"/>
                  <a:gd name="T1" fmla="*/ 36 h 623"/>
                  <a:gd name="T2" fmla="*/ 681 w 681"/>
                  <a:gd name="T3" fmla="*/ 0 h 623"/>
                  <a:gd name="T4" fmla="*/ 328 w 681"/>
                  <a:gd name="T5" fmla="*/ 623 h 623"/>
                  <a:gd name="T6" fmla="*/ 0 w 681"/>
                  <a:gd name="T7" fmla="*/ 36 h 6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623"/>
                  <a:gd name="T14" fmla="*/ 681 w 681"/>
                  <a:gd name="T15" fmla="*/ 623 h 6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623">
                    <a:moveTo>
                      <a:pt x="0" y="36"/>
                    </a:moveTo>
                    <a:lnTo>
                      <a:pt x="681" y="0"/>
                    </a:lnTo>
                    <a:lnTo>
                      <a:pt x="328" y="623"/>
                    </a:lnTo>
                    <a:lnTo>
                      <a:pt x="0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Freeform 34"/>
              <p:cNvSpPr>
                <a:spLocks noChangeAspect="1"/>
              </p:cNvSpPr>
              <p:nvPr/>
            </p:nvSpPr>
            <p:spPr bwMode="auto">
              <a:xfrm>
                <a:off x="2873" y="1739"/>
                <a:ext cx="681" cy="623"/>
              </a:xfrm>
              <a:custGeom>
                <a:avLst/>
                <a:gdLst>
                  <a:gd name="T0" fmla="*/ 681 w 681"/>
                  <a:gd name="T1" fmla="*/ 36 h 623"/>
                  <a:gd name="T2" fmla="*/ 0 w 681"/>
                  <a:gd name="T3" fmla="*/ 0 h 623"/>
                  <a:gd name="T4" fmla="*/ 353 w 681"/>
                  <a:gd name="T5" fmla="*/ 623 h 623"/>
                  <a:gd name="T6" fmla="*/ 681 w 681"/>
                  <a:gd name="T7" fmla="*/ 36 h 6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623"/>
                  <a:gd name="T14" fmla="*/ 681 w 681"/>
                  <a:gd name="T15" fmla="*/ 623 h 6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623">
                    <a:moveTo>
                      <a:pt x="681" y="36"/>
                    </a:moveTo>
                    <a:lnTo>
                      <a:pt x="0" y="0"/>
                    </a:lnTo>
                    <a:lnTo>
                      <a:pt x="353" y="623"/>
                    </a:lnTo>
                    <a:lnTo>
                      <a:pt x="681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96" name="Straight Connector 95"/>
            <p:cNvCxnSpPr/>
            <p:nvPr/>
          </p:nvCxnSpPr>
          <p:spPr>
            <a:xfrm>
              <a:off x="1816" y="3768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971" y="3768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1274" y="3326"/>
              <a:ext cx="1211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sham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931" y="3274"/>
              <a:ext cx="1211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RV-A2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83" y="5555"/>
              <a:ext cx="1416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day of life 6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683" y="5555"/>
              <a:ext cx="589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937" y="5555"/>
              <a:ext cx="557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6145" y="3730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1821" y="2700"/>
              <a:ext cx="4324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1816" y="2544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971" y="2544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6145" y="2507"/>
              <a:ext cx="1" cy="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4" name="Group 40"/>
            <p:cNvGrpSpPr>
              <a:grpSpLocks noChangeAspect="1"/>
            </p:cNvGrpSpPr>
            <p:nvPr/>
          </p:nvGrpSpPr>
          <p:grpSpPr bwMode="auto">
            <a:xfrm>
              <a:off x="1645" y="2061"/>
              <a:ext cx="361" cy="366"/>
              <a:chOff x="2196" y="1434"/>
              <a:chExt cx="1359" cy="1438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25" name="Freeform 7"/>
              <p:cNvSpPr>
                <a:spLocks noChangeAspect="1"/>
              </p:cNvSpPr>
              <p:nvPr/>
            </p:nvSpPr>
            <p:spPr bwMode="auto">
              <a:xfrm>
                <a:off x="2523" y="1739"/>
                <a:ext cx="704" cy="632"/>
              </a:xfrm>
              <a:custGeom>
                <a:avLst/>
                <a:gdLst>
                  <a:gd name="T0" fmla="*/ 0 w 704"/>
                  <a:gd name="T1" fmla="*/ 632 h 632"/>
                  <a:gd name="T2" fmla="*/ 704 w 704"/>
                  <a:gd name="T3" fmla="*/ 632 h 632"/>
                  <a:gd name="T4" fmla="*/ 351 w 704"/>
                  <a:gd name="T5" fmla="*/ 0 h 632"/>
                  <a:gd name="T6" fmla="*/ 0 w 704"/>
                  <a:gd name="T7" fmla="*/ 632 h 6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4"/>
                  <a:gd name="T13" fmla="*/ 0 h 632"/>
                  <a:gd name="T14" fmla="*/ 704 w 704"/>
                  <a:gd name="T15" fmla="*/ 632 h 6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4" h="632">
                    <a:moveTo>
                      <a:pt x="0" y="632"/>
                    </a:moveTo>
                    <a:lnTo>
                      <a:pt x="704" y="632"/>
                    </a:lnTo>
                    <a:lnTo>
                      <a:pt x="351" y="0"/>
                    </a:lnTo>
                    <a:lnTo>
                      <a:pt x="0" y="63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Freeform 10"/>
              <p:cNvSpPr>
                <a:spLocks noChangeAspect="1"/>
              </p:cNvSpPr>
              <p:nvPr/>
            </p:nvSpPr>
            <p:spPr bwMode="auto">
              <a:xfrm>
                <a:off x="2196" y="1434"/>
                <a:ext cx="678" cy="341"/>
              </a:xfrm>
              <a:custGeom>
                <a:avLst/>
                <a:gdLst>
                  <a:gd name="T0" fmla="*/ 0 w 678"/>
                  <a:gd name="T1" fmla="*/ 341 h 341"/>
                  <a:gd name="T2" fmla="*/ 678 w 678"/>
                  <a:gd name="T3" fmla="*/ 305 h 341"/>
                  <a:gd name="T4" fmla="*/ 678 w 678"/>
                  <a:gd name="T5" fmla="*/ 0 h 341"/>
                  <a:gd name="T6" fmla="*/ 0 w 678"/>
                  <a:gd name="T7" fmla="*/ 341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341"/>
                  <a:gd name="T14" fmla="*/ 678 w 678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341">
                    <a:moveTo>
                      <a:pt x="0" y="341"/>
                    </a:moveTo>
                    <a:lnTo>
                      <a:pt x="678" y="305"/>
                    </a:lnTo>
                    <a:lnTo>
                      <a:pt x="678" y="0"/>
                    </a:lnTo>
                    <a:lnTo>
                      <a:pt x="0" y="341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Freeform 13"/>
              <p:cNvSpPr>
                <a:spLocks noChangeAspect="1"/>
              </p:cNvSpPr>
              <p:nvPr/>
            </p:nvSpPr>
            <p:spPr bwMode="auto">
              <a:xfrm>
                <a:off x="2196" y="1775"/>
                <a:ext cx="328" cy="709"/>
              </a:xfrm>
              <a:custGeom>
                <a:avLst/>
                <a:gdLst>
                  <a:gd name="T0" fmla="*/ 0 w 328"/>
                  <a:gd name="T1" fmla="*/ 0 h 709"/>
                  <a:gd name="T2" fmla="*/ 0 w 328"/>
                  <a:gd name="T3" fmla="*/ 709 h 709"/>
                  <a:gd name="T4" fmla="*/ 328 w 328"/>
                  <a:gd name="T5" fmla="*/ 596 h 709"/>
                  <a:gd name="T6" fmla="*/ 0 w 328"/>
                  <a:gd name="T7" fmla="*/ 0 h 7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8"/>
                  <a:gd name="T13" fmla="*/ 0 h 709"/>
                  <a:gd name="T14" fmla="*/ 328 w 328"/>
                  <a:gd name="T15" fmla="*/ 709 h 7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8" h="709">
                    <a:moveTo>
                      <a:pt x="0" y="0"/>
                    </a:moveTo>
                    <a:lnTo>
                      <a:pt x="0" y="709"/>
                    </a:lnTo>
                    <a:lnTo>
                      <a:pt x="328" y="5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Freeform 16"/>
              <p:cNvSpPr>
                <a:spLocks noChangeAspect="1"/>
              </p:cNvSpPr>
              <p:nvPr/>
            </p:nvSpPr>
            <p:spPr bwMode="auto">
              <a:xfrm>
                <a:off x="2200" y="2371"/>
                <a:ext cx="677" cy="501"/>
              </a:xfrm>
              <a:custGeom>
                <a:avLst/>
                <a:gdLst>
                  <a:gd name="T0" fmla="*/ 324 w 677"/>
                  <a:gd name="T1" fmla="*/ 0 h 501"/>
                  <a:gd name="T2" fmla="*/ 0 w 677"/>
                  <a:gd name="T3" fmla="*/ 116 h 501"/>
                  <a:gd name="T4" fmla="*/ 677 w 677"/>
                  <a:gd name="T5" fmla="*/ 501 h 501"/>
                  <a:gd name="T6" fmla="*/ 324 w 677"/>
                  <a:gd name="T7" fmla="*/ 0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"/>
                  <a:gd name="T13" fmla="*/ 0 h 501"/>
                  <a:gd name="T14" fmla="*/ 677 w 677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" h="501">
                    <a:moveTo>
                      <a:pt x="324" y="0"/>
                    </a:moveTo>
                    <a:lnTo>
                      <a:pt x="0" y="116"/>
                    </a:lnTo>
                    <a:lnTo>
                      <a:pt x="677" y="501"/>
                    </a:lnTo>
                    <a:lnTo>
                      <a:pt x="32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Freeform 19"/>
              <p:cNvSpPr>
                <a:spLocks noChangeAspect="1"/>
              </p:cNvSpPr>
              <p:nvPr/>
            </p:nvSpPr>
            <p:spPr bwMode="auto">
              <a:xfrm>
                <a:off x="2523" y="2370"/>
                <a:ext cx="704" cy="499"/>
              </a:xfrm>
              <a:custGeom>
                <a:avLst/>
                <a:gdLst>
                  <a:gd name="T0" fmla="*/ 704 w 704"/>
                  <a:gd name="T1" fmla="*/ 2 h 499"/>
                  <a:gd name="T2" fmla="*/ 0 w 704"/>
                  <a:gd name="T3" fmla="*/ 0 h 499"/>
                  <a:gd name="T4" fmla="*/ 354 w 704"/>
                  <a:gd name="T5" fmla="*/ 499 h 499"/>
                  <a:gd name="T6" fmla="*/ 704 w 704"/>
                  <a:gd name="T7" fmla="*/ 2 h 4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4"/>
                  <a:gd name="T13" fmla="*/ 0 h 499"/>
                  <a:gd name="T14" fmla="*/ 704 w 704"/>
                  <a:gd name="T15" fmla="*/ 499 h 4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4" h="499">
                    <a:moveTo>
                      <a:pt x="704" y="2"/>
                    </a:moveTo>
                    <a:lnTo>
                      <a:pt x="0" y="0"/>
                    </a:lnTo>
                    <a:lnTo>
                      <a:pt x="354" y="499"/>
                    </a:lnTo>
                    <a:lnTo>
                      <a:pt x="704" y="2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Freeform 22"/>
              <p:cNvSpPr>
                <a:spLocks noChangeAspect="1"/>
              </p:cNvSpPr>
              <p:nvPr/>
            </p:nvSpPr>
            <p:spPr bwMode="auto">
              <a:xfrm>
                <a:off x="2877" y="2371"/>
                <a:ext cx="677" cy="501"/>
              </a:xfrm>
              <a:custGeom>
                <a:avLst/>
                <a:gdLst>
                  <a:gd name="T0" fmla="*/ 352 w 677"/>
                  <a:gd name="T1" fmla="*/ 0 h 501"/>
                  <a:gd name="T2" fmla="*/ 677 w 677"/>
                  <a:gd name="T3" fmla="*/ 116 h 501"/>
                  <a:gd name="T4" fmla="*/ 0 w 677"/>
                  <a:gd name="T5" fmla="*/ 501 h 501"/>
                  <a:gd name="T6" fmla="*/ 352 w 677"/>
                  <a:gd name="T7" fmla="*/ 0 h 50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"/>
                  <a:gd name="T13" fmla="*/ 0 h 501"/>
                  <a:gd name="T14" fmla="*/ 677 w 677"/>
                  <a:gd name="T15" fmla="*/ 501 h 50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" h="501">
                    <a:moveTo>
                      <a:pt x="352" y="0"/>
                    </a:moveTo>
                    <a:lnTo>
                      <a:pt x="677" y="116"/>
                    </a:lnTo>
                    <a:lnTo>
                      <a:pt x="0" y="501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Freeform 25"/>
              <p:cNvSpPr>
                <a:spLocks noChangeAspect="1"/>
              </p:cNvSpPr>
              <p:nvPr/>
            </p:nvSpPr>
            <p:spPr bwMode="auto">
              <a:xfrm>
                <a:off x="3226" y="1775"/>
                <a:ext cx="328" cy="709"/>
              </a:xfrm>
              <a:custGeom>
                <a:avLst/>
                <a:gdLst>
                  <a:gd name="T0" fmla="*/ 328 w 328"/>
                  <a:gd name="T1" fmla="*/ 0 h 709"/>
                  <a:gd name="T2" fmla="*/ 328 w 328"/>
                  <a:gd name="T3" fmla="*/ 709 h 709"/>
                  <a:gd name="T4" fmla="*/ 0 w 328"/>
                  <a:gd name="T5" fmla="*/ 596 h 709"/>
                  <a:gd name="T6" fmla="*/ 328 w 328"/>
                  <a:gd name="T7" fmla="*/ 0 h 7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8"/>
                  <a:gd name="T13" fmla="*/ 0 h 709"/>
                  <a:gd name="T14" fmla="*/ 328 w 328"/>
                  <a:gd name="T15" fmla="*/ 709 h 7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8" h="709">
                    <a:moveTo>
                      <a:pt x="328" y="0"/>
                    </a:moveTo>
                    <a:lnTo>
                      <a:pt x="328" y="709"/>
                    </a:lnTo>
                    <a:lnTo>
                      <a:pt x="0" y="596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Freeform 131"/>
              <p:cNvSpPr>
                <a:spLocks noChangeAspect="1"/>
              </p:cNvSpPr>
              <p:nvPr/>
            </p:nvSpPr>
            <p:spPr bwMode="auto">
              <a:xfrm>
                <a:off x="2877" y="1434"/>
                <a:ext cx="678" cy="341"/>
              </a:xfrm>
              <a:custGeom>
                <a:avLst/>
                <a:gdLst>
                  <a:gd name="T0" fmla="*/ 678 w 678"/>
                  <a:gd name="T1" fmla="*/ 341 h 341"/>
                  <a:gd name="T2" fmla="*/ 0 w 678"/>
                  <a:gd name="T3" fmla="*/ 305 h 341"/>
                  <a:gd name="T4" fmla="*/ 0 w 678"/>
                  <a:gd name="T5" fmla="*/ 0 h 341"/>
                  <a:gd name="T6" fmla="*/ 678 w 678"/>
                  <a:gd name="T7" fmla="*/ 341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341"/>
                  <a:gd name="T14" fmla="*/ 678 w 678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341">
                    <a:moveTo>
                      <a:pt x="678" y="341"/>
                    </a:moveTo>
                    <a:lnTo>
                      <a:pt x="0" y="305"/>
                    </a:lnTo>
                    <a:lnTo>
                      <a:pt x="0" y="0"/>
                    </a:lnTo>
                    <a:lnTo>
                      <a:pt x="678" y="341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Freeform 31"/>
              <p:cNvSpPr>
                <a:spLocks noChangeAspect="1"/>
              </p:cNvSpPr>
              <p:nvPr/>
            </p:nvSpPr>
            <p:spPr bwMode="auto">
              <a:xfrm>
                <a:off x="2196" y="1739"/>
                <a:ext cx="681" cy="623"/>
              </a:xfrm>
              <a:custGeom>
                <a:avLst/>
                <a:gdLst>
                  <a:gd name="T0" fmla="*/ 0 w 681"/>
                  <a:gd name="T1" fmla="*/ 36 h 623"/>
                  <a:gd name="T2" fmla="*/ 681 w 681"/>
                  <a:gd name="T3" fmla="*/ 0 h 623"/>
                  <a:gd name="T4" fmla="*/ 328 w 681"/>
                  <a:gd name="T5" fmla="*/ 623 h 623"/>
                  <a:gd name="T6" fmla="*/ 0 w 681"/>
                  <a:gd name="T7" fmla="*/ 36 h 6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623"/>
                  <a:gd name="T14" fmla="*/ 681 w 681"/>
                  <a:gd name="T15" fmla="*/ 623 h 6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623">
                    <a:moveTo>
                      <a:pt x="0" y="36"/>
                    </a:moveTo>
                    <a:lnTo>
                      <a:pt x="681" y="0"/>
                    </a:lnTo>
                    <a:lnTo>
                      <a:pt x="328" y="623"/>
                    </a:lnTo>
                    <a:lnTo>
                      <a:pt x="0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Freeform 34"/>
              <p:cNvSpPr>
                <a:spLocks noChangeAspect="1"/>
              </p:cNvSpPr>
              <p:nvPr/>
            </p:nvSpPr>
            <p:spPr bwMode="auto">
              <a:xfrm>
                <a:off x="2873" y="1739"/>
                <a:ext cx="681" cy="623"/>
              </a:xfrm>
              <a:custGeom>
                <a:avLst/>
                <a:gdLst>
                  <a:gd name="T0" fmla="*/ 681 w 681"/>
                  <a:gd name="T1" fmla="*/ 36 h 623"/>
                  <a:gd name="T2" fmla="*/ 0 w 681"/>
                  <a:gd name="T3" fmla="*/ 0 h 623"/>
                  <a:gd name="T4" fmla="*/ 353 w 681"/>
                  <a:gd name="T5" fmla="*/ 623 h 623"/>
                  <a:gd name="T6" fmla="*/ 681 w 681"/>
                  <a:gd name="T7" fmla="*/ 36 h 6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623"/>
                  <a:gd name="T14" fmla="*/ 681 w 681"/>
                  <a:gd name="T15" fmla="*/ 623 h 6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623">
                    <a:moveTo>
                      <a:pt x="681" y="36"/>
                    </a:moveTo>
                    <a:lnTo>
                      <a:pt x="0" y="0"/>
                    </a:lnTo>
                    <a:lnTo>
                      <a:pt x="353" y="623"/>
                    </a:lnTo>
                    <a:lnTo>
                      <a:pt x="681" y="36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3373" y="2089"/>
              <a:ext cx="1211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sham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870" y="2091"/>
              <a:ext cx="1211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RV-A1B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27" name="Group 1026"/>
            <p:cNvGrpSpPr/>
            <p:nvPr/>
          </p:nvGrpSpPr>
          <p:grpSpPr>
            <a:xfrm>
              <a:off x="8551" y="2359"/>
              <a:ext cx="584" cy="549"/>
              <a:chOff x="4551944" y="1577836"/>
              <a:chExt cx="370817" cy="348408"/>
            </a:xfrm>
          </p:grpSpPr>
          <p:grpSp>
            <p:nvGrpSpPr>
              <p:cNvPr id="141" name="Group 116"/>
              <p:cNvGrpSpPr>
                <a:grpSpLocks noChangeAspect="1"/>
              </p:cNvGrpSpPr>
              <p:nvPr/>
            </p:nvGrpSpPr>
            <p:grpSpPr bwMode="auto">
              <a:xfrm flipH="1">
                <a:off x="4800235" y="1648245"/>
                <a:ext cx="122526" cy="277813"/>
                <a:chOff x="576" y="1488"/>
                <a:chExt cx="449" cy="1018"/>
              </a:xfrm>
            </p:grpSpPr>
            <p:sp>
              <p:nvSpPr>
                <p:cNvPr id="142" name="Freeform 117"/>
                <p:cNvSpPr>
                  <a:spLocks noChangeAspect="1"/>
                </p:cNvSpPr>
                <p:nvPr/>
              </p:nvSpPr>
              <p:spPr bwMode="auto">
                <a:xfrm>
                  <a:off x="576" y="1488"/>
                  <a:ext cx="449" cy="1018"/>
                </a:xfrm>
                <a:custGeom>
                  <a:avLst/>
                  <a:gdLst>
                    <a:gd name="T0" fmla="*/ 185 w 190"/>
                    <a:gd name="T1" fmla="*/ 24 h 431"/>
                    <a:gd name="T2" fmla="*/ 182 w 190"/>
                    <a:gd name="T3" fmla="*/ 5 h 431"/>
                    <a:gd name="T4" fmla="*/ 163 w 190"/>
                    <a:gd name="T5" fmla="*/ 8 h 431"/>
                    <a:gd name="T6" fmla="*/ 128 w 190"/>
                    <a:gd name="T7" fmla="*/ 135 h 431"/>
                    <a:gd name="T8" fmla="*/ 129 w 190"/>
                    <a:gd name="T9" fmla="*/ 151 h 431"/>
                    <a:gd name="T10" fmla="*/ 105 w 190"/>
                    <a:gd name="T11" fmla="*/ 147 h 431"/>
                    <a:gd name="T12" fmla="*/ 104 w 190"/>
                    <a:gd name="T13" fmla="*/ 135 h 431"/>
                    <a:gd name="T14" fmla="*/ 133 w 190"/>
                    <a:gd name="T15" fmla="*/ 24 h 431"/>
                    <a:gd name="T16" fmla="*/ 130 w 190"/>
                    <a:gd name="T17" fmla="*/ 5 h 431"/>
                    <a:gd name="T18" fmla="*/ 111 w 190"/>
                    <a:gd name="T19" fmla="*/ 8 h 431"/>
                    <a:gd name="T20" fmla="*/ 77 w 190"/>
                    <a:gd name="T21" fmla="*/ 135 h 431"/>
                    <a:gd name="T22" fmla="*/ 77 w 190"/>
                    <a:gd name="T23" fmla="*/ 147 h 431"/>
                    <a:gd name="T24" fmla="*/ 53 w 190"/>
                    <a:gd name="T25" fmla="*/ 150 h 431"/>
                    <a:gd name="T26" fmla="*/ 52 w 190"/>
                    <a:gd name="T27" fmla="*/ 135 h 431"/>
                    <a:gd name="T28" fmla="*/ 81 w 190"/>
                    <a:gd name="T29" fmla="*/ 24 h 431"/>
                    <a:gd name="T30" fmla="*/ 78 w 190"/>
                    <a:gd name="T31" fmla="*/ 5 h 431"/>
                    <a:gd name="T32" fmla="*/ 59 w 190"/>
                    <a:gd name="T33" fmla="*/ 8 h 431"/>
                    <a:gd name="T34" fmla="*/ 59 w 190"/>
                    <a:gd name="T35" fmla="*/ 8 h 431"/>
                    <a:gd name="T36" fmla="*/ 24 w 190"/>
                    <a:gd name="T37" fmla="*/ 135 h 431"/>
                    <a:gd name="T38" fmla="*/ 25 w 190"/>
                    <a:gd name="T39" fmla="*/ 162 h 431"/>
                    <a:gd name="T40" fmla="*/ 0 w 190"/>
                    <a:gd name="T41" fmla="*/ 209 h 431"/>
                    <a:gd name="T42" fmla="*/ 0 w 190"/>
                    <a:gd name="T43" fmla="*/ 384 h 431"/>
                    <a:gd name="T44" fmla="*/ 90 w 190"/>
                    <a:gd name="T45" fmla="*/ 400 h 431"/>
                    <a:gd name="T46" fmla="*/ 180 w 190"/>
                    <a:gd name="T47" fmla="*/ 384 h 431"/>
                    <a:gd name="T48" fmla="*/ 180 w 190"/>
                    <a:gd name="T49" fmla="*/ 209 h 431"/>
                    <a:gd name="T50" fmla="*/ 157 w 190"/>
                    <a:gd name="T51" fmla="*/ 164 h 431"/>
                    <a:gd name="T52" fmla="*/ 156 w 190"/>
                    <a:gd name="T53" fmla="*/ 135 h 431"/>
                    <a:gd name="T54" fmla="*/ 185 w 190"/>
                    <a:gd name="T55" fmla="*/ 24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90" h="431">
                      <a:moveTo>
                        <a:pt x="185" y="24"/>
                      </a:moveTo>
                      <a:cubicBezTo>
                        <a:pt x="190" y="18"/>
                        <a:pt x="189" y="9"/>
                        <a:pt x="182" y="5"/>
                      </a:cubicBezTo>
                      <a:cubicBezTo>
                        <a:pt x="176" y="0"/>
                        <a:pt x="167" y="1"/>
                        <a:pt x="163" y="8"/>
                      </a:cubicBezTo>
                      <a:cubicBezTo>
                        <a:pt x="133" y="48"/>
                        <a:pt x="129" y="96"/>
                        <a:pt x="128" y="135"/>
                      </a:cubicBezTo>
                      <a:cubicBezTo>
                        <a:pt x="129" y="141"/>
                        <a:pt x="129" y="146"/>
                        <a:pt x="129" y="151"/>
                      </a:cubicBezTo>
                      <a:cubicBezTo>
                        <a:pt x="121" y="149"/>
                        <a:pt x="113" y="147"/>
                        <a:pt x="105" y="147"/>
                      </a:cubicBezTo>
                      <a:cubicBezTo>
                        <a:pt x="105" y="143"/>
                        <a:pt x="104" y="139"/>
                        <a:pt x="104" y="135"/>
                      </a:cubicBezTo>
                      <a:cubicBezTo>
                        <a:pt x="104" y="98"/>
                        <a:pt x="109" y="56"/>
                        <a:pt x="133" y="24"/>
                      </a:cubicBezTo>
                      <a:cubicBezTo>
                        <a:pt x="138" y="18"/>
                        <a:pt x="137" y="9"/>
                        <a:pt x="130" y="5"/>
                      </a:cubicBezTo>
                      <a:cubicBezTo>
                        <a:pt x="124" y="0"/>
                        <a:pt x="115" y="1"/>
                        <a:pt x="111" y="8"/>
                      </a:cubicBezTo>
                      <a:cubicBezTo>
                        <a:pt x="81" y="48"/>
                        <a:pt x="77" y="96"/>
                        <a:pt x="77" y="135"/>
                      </a:cubicBezTo>
                      <a:cubicBezTo>
                        <a:pt x="77" y="139"/>
                        <a:pt x="77" y="143"/>
                        <a:pt x="77" y="147"/>
                      </a:cubicBezTo>
                      <a:cubicBezTo>
                        <a:pt x="68" y="147"/>
                        <a:pt x="60" y="148"/>
                        <a:pt x="53" y="150"/>
                      </a:cubicBezTo>
                      <a:cubicBezTo>
                        <a:pt x="53" y="145"/>
                        <a:pt x="52" y="140"/>
                        <a:pt x="52" y="135"/>
                      </a:cubicBezTo>
                      <a:cubicBezTo>
                        <a:pt x="52" y="98"/>
                        <a:pt x="57" y="56"/>
                        <a:pt x="81" y="24"/>
                      </a:cubicBezTo>
                      <a:cubicBezTo>
                        <a:pt x="86" y="18"/>
                        <a:pt x="85" y="9"/>
                        <a:pt x="78" y="5"/>
                      </a:cubicBezTo>
                      <a:cubicBezTo>
                        <a:pt x="72" y="0"/>
                        <a:pt x="63" y="1"/>
                        <a:pt x="59" y="8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29" y="48"/>
                        <a:pt x="25" y="96"/>
                        <a:pt x="24" y="135"/>
                      </a:cubicBezTo>
                      <a:cubicBezTo>
                        <a:pt x="25" y="145"/>
                        <a:pt x="25" y="154"/>
                        <a:pt x="25" y="162"/>
                      </a:cubicBezTo>
                      <a:cubicBezTo>
                        <a:pt x="9" y="173"/>
                        <a:pt x="0" y="189"/>
                        <a:pt x="0" y="209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431"/>
                        <a:pt x="64" y="400"/>
                        <a:pt x="90" y="400"/>
                      </a:cubicBezTo>
                      <a:cubicBezTo>
                        <a:pt x="116" y="400"/>
                        <a:pt x="180" y="431"/>
                        <a:pt x="180" y="384"/>
                      </a:cubicBezTo>
                      <a:cubicBezTo>
                        <a:pt x="180" y="209"/>
                        <a:pt x="180" y="209"/>
                        <a:pt x="180" y="209"/>
                      </a:cubicBezTo>
                      <a:cubicBezTo>
                        <a:pt x="180" y="190"/>
                        <a:pt x="172" y="174"/>
                        <a:pt x="157" y="164"/>
                      </a:cubicBezTo>
                      <a:cubicBezTo>
                        <a:pt x="157" y="155"/>
                        <a:pt x="156" y="145"/>
                        <a:pt x="156" y="135"/>
                      </a:cubicBezTo>
                      <a:cubicBezTo>
                        <a:pt x="156" y="98"/>
                        <a:pt x="161" y="56"/>
                        <a:pt x="185" y="24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92" y="2064"/>
                  <a:ext cx="192" cy="252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4" name="Group 116"/>
              <p:cNvGrpSpPr>
                <a:grpSpLocks noChangeAspect="1"/>
              </p:cNvGrpSpPr>
              <p:nvPr/>
            </p:nvGrpSpPr>
            <p:grpSpPr bwMode="auto">
              <a:xfrm flipH="1">
                <a:off x="4551944" y="1648431"/>
                <a:ext cx="122526" cy="277813"/>
                <a:chOff x="576" y="1488"/>
                <a:chExt cx="449" cy="1018"/>
              </a:xfrm>
            </p:grpSpPr>
            <p:sp>
              <p:nvSpPr>
                <p:cNvPr id="145" name="Freeform 117"/>
                <p:cNvSpPr>
                  <a:spLocks noChangeAspect="1"/>
                </p:cNvSpPr>
                <p:nvPr/>
              </p:nvSpPr>
              <p:spPr bwMode="auto">
                <a:xfrm>
                  <a:off x="576" y="1488"/>
                  <a:ext cx="449" cy="1018"/>
                </a:xfrm>
                <a:custGeom>
                  <a:avLst/>
                  <a:gdLst>
                    <a:gd name="T0" fmla="*/ 185 w 190"/>
                    <a:gd name="T1" fmla="*/ 24 h 431"/>
                    <a:gd name="T2" fmla="*/ 182 w 190"/>
                    <a:gd name="T3" fmla="*/ 5 h 431"/>
                    <a:gd name="T4" fmla="*/ 163 w 190"/>
                    <a:gd name="T5" fmla="*/ 8 h 431"/>
                    <a:gd name="T6" fmla="*/ 128 w 190"/>
                    <a:gd name="T7" fmla="*/ 135 h 431"/>
                    <a:gd name="T8" fmla="*/ 129 w 190"/>
                    <a:gd name="T9" fmla="*/ 151 h 431"/>
                    <a:gd name="T10" fmla="*/ 105 w 190"/>
                    <a:gd name="T11" fmla="*/ 147 h 431"/>
                    <a:gd name="T12" fmla="*/ 104 w 190"/>
                    <a:gd name="T13" fmla="*/ 135 h 431"/>
                    <a:gd name="T14" fmla="*/ 133 w 190"/>
                    <a:gd name="T15" fmla="*/ 24 h 431"/>
                    <a:gd name="T16" fmla="*/ 130 w 190"/>
                    <a:gd name="T17" fmla="*/ 5 h 431"/>
                    <a:gd name="T18" fmla="*/ 111 w 190"/>
                    <a:gd name="T19" fmla="*/ 8 h 431"/>
                    <a:gd name="T20" fmla="*/ 77 w 190"/>
                    <a:gd name="T21" fmla="*/ 135 h 431"/>
                    <a:gd name="T22" fmla="*/ 77 w 190"/>
                    <a:gd name="T23" fmla="*/ 147 h 431"/>
                    <a:gd name="T24" fmla="*/ 53 w 190"/>
                    <a:gd name="T25" fmla="*/ 150 h 431"/>
                    <a:gd name="T26" fmla="*/ 52 w 190"/>
                    <a:gd name="T27" fmla="*/ 135 h 431"/>
                    <a:gd name="T28" fmla="*/ 81 w 190"/>
                    <a:gd name="T29" fmla="*/ 24 h 431"/>
                    <a:gd name="T30" fmla="*/ 78 w 190"/>
                    <a:gd name="T31" fmla="*/ 5 h 431"/>
                    <a:gd name="T32" fmla="*/ 59 w 190"/>
                    <a:gd name="T33" fmla="*/ 8 h 431"/>
                    <a:gd name="T34" fmla="*/ 59 w 190"/>
                    <a:gd name="T35" fmla="*/ 8 h 431"/>
                    <a:gd name="T36" fmla="*/ 24 w 190"/>
                    <a:gd name="T37" fmla="*/ 135 h 431"/>
                    <a:gd name="T38" fmla="*/ 25 w 190"/>
                    <a:gd name="T39" fmla="*/ 162 h 431"/>
                    <a:gd name="T40" fmla="*/ 0 w 190"/>
                    <a:gd name="T41" fmla="*/ 209 h 431"/>
                    <a:gd name="T42" fmla="*/ 0 w 190"/>
                    <a:gd name="T43" fmla="*/ 384 h 431"/>
                    <a:gd name="T44" fmla="*/ 90 w 190"/>
                    <a:gd name="T45" fmla="*/ 400 h 431"/>
                    <a:gd name="T46" fmla="*/ 180 w 190"/>
                    <a:gd name="T47" fmla="*/ 384 h 431"/>
                    <a:gd name="T48" fmla="*/ 180 w 190"/>
                    <a:gd name="T49" fmla="*/ 209 h 431"/>
                    <a:gd name="T50" fmla="*/ 157 w 190"/>
                    <a:gd name="T51" fmla="*/ 164 h 431"/>
                    <a:gd name="T52" fmla="*/ 156 w 190"/>
                    <a:gd name="T53" fmla="*/ 135 h 431"/>
                    <a:gd name="T54" fmla="*/ 185 w 190"/>
                    <a:gd name="T55" fmla="*/ 24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90" h="431">
                      <a:moveTo>
                        <a:pt x="185" y="24"/>
                      </a:moveTo>
                      <a:cubicBezTo>
                        <a:pt x="190" y="18"/>
                        <a:pt x="189" y="9"/>
                        <a:pt x="182" y="5"/>
                      </a:cubicBezTo>
                      <a:cubicBezTo>
                        <a:pt x="176" y="0"/>
                        <a:pt x="167" y="1"/>
                        <a:pt x="163" y="8"/>
                      </a:cubicBezTo>
                      <a:cubicBezTo>
                        <a:pt x="133" y="48"/>
                        <a:pt x="129" y="96"/>
                        <a:pt x="128" y="135"/>
                      </a:cubicBezTo>
                      <a:cubicBezTo>
                        <a:pt x="129" y="141"/>
                        <a:pt x="129" y="146"/>
                        <a:pt x="129" y="151"/>
                      </a:cubicBezTo>
                      <a:cubicBezTo>
                        <a:pt x="121" y="149"/>
                        <a:pt x="113" y="147"/>
                        <a:pt x="105" y="147"/>
                      </a:cubicBezTo>
                      <a:cubicBezTo>
                        <a:pt x="105" y="143"/>
                        <a:pt x="104" y="139"/>
                        <a:pt x="104" y="135"/>
                      </a:cubicBezTo>
                      <a:cubicBezTo>
                        <a:pt x="104" y="98"/>
                        <a:pt x="109" y="56"/>
                        <a:pt x="133" y="24"/>
                      </a:cubicBezTo>
                      <a:cubicBezTo>
                        <a:pt x="138" y="18"/>
                        <a:pt x="137" y="9"/>
                        <a:pt x="130" y="5"/>
                      </a:cubicBezTo>
                      <a:cubicBezTo>
                        <a:pt x="124" y="0"/>
                        <a:pt x="115" y="1"/>
                        <a:pt x="111" y="8"/>
                      </a:cubicBezTo>
                      <a:cubicBezTo>
                        <a:pt x="81" y="48"/>
                        <a:pt x="77" y="96"/>
                        <a:pt x="77" y="135"/>
                      </a:cubicBezTo>
                      <a:cubicBezTo>
                        <a:pt x="77" y="139"/>
                        <a:pt x="77" y="143"/>
                        <a:pt x="77" y="147"/>
                      </a:cubicBezTo>
                      <a:cubicBezTo>
                        <a:pt x="68" y="147"/>
                        <a:pt x="60" y="148"/>
                        <a:pt x="53" y="150"/>
                      </a:cubicBezTo>
                      <a:cubicBezTo>
                        <a:pt x="53" y="145"/>
                        <a:pt x="52" y="140"/>
                        <a:pt x="52" y="135"/>
                      </a:cubicBezTo>
                      <a:cubicBezTo>
                        <a:pt x="52" y="98"/>
                        <a:pt x="57" y="56"/>
                        <a:pt x="81" y="24"/>
                      </a:cubicBezTo>
                      <a:cubicBezTo>
                        <a:pt x="86" y="18"/>
                        <a:pt x="85" y="9"/>
                        <a:pt x="78" y="5"/>
                      </a:cubicBezTo>
                      <a:cubicBezTo>
                        <a:pt x="72" y="0"/>
                        <a:pt x="63" y="1"/>
                        <a:pt x="59" y="8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29" y="48"/>
                        <a:pt x="25" y="96"/>
                        <a:pt x="24" y="135"/>
                      </a:cubicBezTo>
                      <a:cubicBezTo>
                        <a:pt x="25" y="145"/>
                        <a:pt x="25" y="154"/>
                        <a:pt x="25" y="162"/>
                      </a:cubicBezTo>
                      <a:cubicBezTo>
                        <a:pt x="9" y="173"/>
                        <a:pt x="0" y="189"/>
                        <a:pt x="0" y="209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431"/>
                        <a:pt x="64" y="400"/>
                        <a:pt x="90" y="400"/>
                      </a:cubicBezTo>
                      <a:cubicBezTo>
                        <a:pt x="116" y="400"/>
                        <a:pt x="180" y="431"/>
                        <a:pt x="180" y="384"/>
                      </a:cubicBezTo>
                      <a:cubicBezTo>
                        <a:pt x="180" y="209"/>
                        <a:pt x="180" y="209"/>
                        <a:pt x="180" y="209"/>
                      </a:cubicBezTo>
                      <a:cubicBezTo>
                        <a:pt x="180" y="190"/>
                        <a:pt x="172" y="174"/>
                        <a:pt x="157" y="164"/>
                      </a:cubicBezTo>
                      <a:cubicBezTo>
                        <a:pt x="157" y="155"/>
                        <a:pt x="156" y="145"/>
                        <a:pt x="156" y="135"/>
                      </a:cubicBezTo>
                      <a:cubicBezTo>
                        <a:pt x="156" y="98"/>
                        <a:pt x="161" y="56"/>
                        <a:pt x="185" y="24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6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92" y="2064"/>
                  <a:ext cx="192" cy="252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7" name="Group 126"/>
              <p:cNvGrpSpPr>
                <a:grpSpLocks noChangeAspect="1"/>
              </p:cNvGrpSpPr>
              <p:nvPr/>
            </p:nvGrpSpPr>
            <p:grpSpPr bwMode="auto">
              <a:xfrm>
                <a:off x="4679692" y="1733875"/>
                <a:ext cx="120544" cy="192183"/>
                <a:chOff x="576" y="1777"/>
                <a:chExt cx="1191" cy="766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148" name="Freeform 127"/>
                <p:cNvSpPr>
                  <a:spLocks noChangeAspect="1"/>
                </p:cNvSpPr>
                <p:nvPr/>
              </p:nvSpPr>
              <p:spPr bwMode="auto">
                <a:xfrm>
                  <a:off x="576" y="1777"/>
                  <a:ext cx="1191" cy="766"/>
                </a:xfrm>
                <a:custGeom>
                  <a:avLst/>
                  <a:gdLst>
                    <a:gd name="T0" fmla="*/ 504 w 504"/>
                    <a:gd name="T1" fmla="*/ 270 h 324"/>
                    <a:gd name="T2" fmla="*/ 252 w 504"/>
                    <a:gd name="T3" fmla="*/ 288 h 324"/>
                    <a:gd name="T4" fmla="*/ 0 w 504"/>
                    <a:gd name="T5" fmla="*/ 270 h 324"/>
                    <a:gd name="T6" fmla="*/ 0 w 504"/>
                    <a:gd name="T7" fmla="*/ 72 h 324"/>
                    <a:gd name="T8" fmla="*/ 252 w 504"/>
                    <a:gd name="T9" fmla="*/ 0 h 324"/>
                    <a:gd name="T10" fmla="*/ 504 w 504"/>
                    <a:gd name="T11" fmla="*/ 72 h 324"/>
                    <a:gd name="T12" fmla="*/ 504 w 504"/>
                    <a:gd name="T13" fmla="*/ 270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04" h="324">
                      <a:moveTo>
                        <a:pt x="504" y="270"/>
                      </a:moveTo>
                      <a:cubicBezTo>
                        <a:pt x="504" y="324"/>
                        <a:pt x="324" y="288"/>
                        <a:pt x="252" y="288"/>
                      </a:cubicBezTo>
                      <a:cubicBezTo>
                        <a:pt x="180" y="288"/>
                        <a:pt x="0" y="324"/>
                        <a:pt x="0" y="270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26"/>
                        <a:pt x="102" y="0"/>
                        <a:pt x="252" y="0"/>
                      </a:cubicBezTo>
                      <a:cubicBezTo>
                        <a:pt x="406" y="0"/>
                        <a:pt x="504" y="26"/>
                        <a:pt x="504" y="72"/>
                      </a:cubicBezTo>
                      <a:lnTo>
                        <a:pt x="504" y="27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9" name="Oval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908" y="2016"/>
                  <a:ext cx="528" cy="288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06" name="Oval 105"/>
              <p:cNvSpPr/>
              <p:nvPr/>
            </p:nvSpPr>
            <p:spPr>
              <a:xfrm>
                <a:off x="4677195" y="1718137"/>
                <a:ext cx="45719" cy="457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4696433" y="1681276"/>
                <a:ext cx="45719" cy="457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4715671" y="1721124"/>
                <a:ext cx="45719" cy="457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4741027" y="1696771"/>
                <a:ext cx="45719" cy="457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4642815" y="1648245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4698285" y="1639110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4745147" y="1648518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4649376" y="1588085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4709792" y="1577836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8" name="Group 1027"/>
            <p:cNvGrpSpPr/>
            <p:nvPr/>
          </p:nvGrpSpPr>
          <p:grpSpPr>
            <a:xfrm>
              <a:off x="8583" y="3877"/>
              <a:ext cx="606" cy="438"/>
              <a:chOff x="4559329" y="2479378"/>
              <a:chExt cx="384775" cy="277813"/>
            </a:xfrm>
          </p:grpSpPr>
          <p:grpSp>
            <p:nvGrpSpPr>
              <p:cNvPr id="162" name="Group 116"/>
              <p:cNvGrpSpPr>
                <a:grpSpLocks noChangeAspect="1"/>
              </p:cNvGrpSpPr>
              <p:nvPr/>
            </p:nvGrpSpPr>
            <p:grpSpPr bwMode="auto">
              <a:xfrm flipH="1">
                <a:off x="4559329" y="2479378"/>
                <a:ext cx="122526" cy="277813"/>
                <a:chOff x="576" y="1488"/>
                <a:chExt cx="449" cy="1018"/>
              </a:xfrm>
            </p:grpSpPr>
            <p:sp>
              <p:nvSpPr>
                <p:cNvPr id="163" name="Freeform 117"/>
                <p:cNvSpPr>
                  <a:spLocks noChangeAspect="1"/>
                </p:cNvSpPr>
                <p:nvPr/>
              </p:nvSpPr>
              <p:spPr bwMode="auto">
                <a:xfrm>
                  <a:off x="576" y="1488"/>
                  <a:ext cx="449" cy="1018"/>
                </a:xfrm>
                <a:custGeom>
                  <a:avLst/>
                  <a:gdLst>
                    <a:gd name="T0" fmla="*/ 185 w 190"/>
                    <a:gd name="T1" fmla="*/ 24 h 431"/>
                    <a:gd name="T2" fmla="*/ 182 w 190"/>
                    <a:gd name="T3" fmla="*/ 5 h 431"/>
                    <a:gd name="T4" fmla="*/ 163 w 190"/>
                    <a:gd name="T5" fmla="*/ 8 h 431"/>
                    <a:gd name="T6" fmla="*/ 128 w 190"/>
                    <a:gd name="T7" fmla="*/ 135 h 431"/>
                    <a:gd name="T8" fmla="*/ 129 w 190"/>
                    <a:gd name="T9" fmla="*/ 151 h 431"/>
                    <a:gd name="T10" fmla="*/ 105 w 190"/>
                    <a:gd name="T11" fmla="*/ 147 h 431"/>
                    <a:gd name="T12" fmla="*/ 104 w 190"/>
                    <a:gd name="T13" fmla="*/ 135 h 431"/>
                    <a:gd name="T14" fmla="*/ 133 w 190"/>
                    <a:gd name="T15" fmla="*/ 24 h 431"/>
                    <a:gd name="T16" fmla="*/ 130 w 190"/>
                    <a:gd name="T17" fmla="*/ 5 h 431"/>
                    <a:gd name="T18" fmla="*/ 111 w 190"/>
                    <a:gd name="T19" fmla="*/ 8 h 431"/>
                    <a:gd name="T20" fmla="*/ 77 w 190"/>
                    <a:gd name="T21" fmla="*/ 135 h 431"/>
                    <a:gd name="T22" fmla="*/ 77 w 190"/>
                    <a:gd name="T23" fmla="*/ 147 h 431"/>
                    <a:gd name="T24" fmla="*/ 53 w 190"/>
                    <a:gd name="T25" fmla="*/ 150 h 431"/>
                    <a:gd name="T26" fmla="*/ 52 w 190"/>
                    <a:gd name="T27" fmla="*/ 135 h 431"/>
                    <a:gd name="T28" fmla="*/ 81 w 190"/>
                    <a:gd name="T29" fmla="*/ 24 h 431"/>
                    <a:gd name="T30" fmla="*/ 78 w 190"/>
                    <a:gd name="T31" fmla="*/ 5 h 431"/>
                    <a:gd name="T32" fmla="*/ 59 w 190"/>
                    <a:gd name="T33" fmla="*/ 8 h 431"/>
                    <a:gd name="T34" fmla="*/ 59 w 190"/>
                    <a:gd name="T35" fmla="*/ 8 h 431"/>
                    <a:gd name="T36" fmla="*/ 24 w 190"/>
                    <a:gd name="T37" fmla="*/ 135 h 431"/>
                    <a:gd name="T38" fmla="*/ 25 w 190"/>
                    <a:gd name="T39" fmla="*/ 162 h 431"/>
                    <a:gd name="T40" fmla="*/ 0 w 190"/>
                    <a:gd name="T41" fmla="*/ 209 h 431"/>
                    <a:gd name="T42" fmla="*/ 0 w 190"/>
                    <a:gd name="T43" fmla="*/ 384 h 431"/>
                    <a:gd name="T44" fmla="*/ 90 w 190"/>
                    <a:gd name="T45" fmla="*/ 400 h 431"/>
                    <a:gd name="T46" fmla="*/ 180 w 190"/>
                    <a:gd name="T47" fmla="*/ 384 h 431"/>
                    <a:gd name="T48" fmla="*/ 180 w 190"/>
                    <a:gd name="T49" fmla="*/ 209 h 431"/>
                    <a:gd name="T50" fmla="*/ 157 w 190"/>
                    <a:gd name="T51" fmla="*/ 164 h 431"/>
                    <a:gd name="T52" fmla="*/ 156 w 190"/>
                    <a:gd name="T53" fmla="*/ 135 h 431"/>
                    <a:gd name="T54" fmla="*/ 185 w 190"/>
                    <a:gd name="T55" fmla="*/ 24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90" h="431">
                      <a:moveTo>
                        <a:pt x="185" y="24"/>
                      </a:moveTo>
                      <a:cubicBezTo>
                        <a:pt x="190" y="18"/>
                        <a:pt x="189" y="9"/>
                        <a:pt x="182" y="5"/>
                      </a:cubicBezTo>
                      <a:cubicBezTo>
                        <a:pt x="176" y="0"/>
                        <a:pt x="167" y="1"/>
                        <a:pt x="163" y="8"/>
                      </a:cubicBezTo>
                      <a:cubicBezTo>
                        <a:pt x="133" y="48"/>
                        <a:pt x="129" y="96"/>
                        <a:pt x="128" y="135"/>
                      </a:cubicBezTo>
                      <a:cubicBezTo>
                        <a:pt x="129" y="141"/>
                        <a:pt x="129" y="146"/>
                        <a:pt x="129" y="151"/>
                      </a:cubicBezTo>
                      <a:cubicBezTo>
                        <a:pt x="121" y="149"/>
                        <a:pt x="113" y="147"/>
                        <a:pt x="105" y="147"/>
                      </a:cubicBezTo>
                      <a:cubicBezTo>
                        <a:pt x="105" y="143"/>
                        <a:pt x="104" y="139"/>
                        <a:pt x="104" y="135"/>
                      </a:cubicBezTo>
                      <a:cubicBezTo>
                        <a:pt x="104" y="98"/>
                        <a:pt x="109" y="56"/>
                        <a:pt x="133" y="24"/>
                      </a:cubicBezTo>
                      <a:cubicBezTo>
                        <a:pt x="138" y="18"/>
                        <a:pt x="137" y="9"/>
                        <a:pt x="130" y="5"/>
                      </a:cubicBezTo>
                      <a:cubicBezTo>
                        <a:pt x="124" y="0"/>
                        <a:pt x="115" y="1"/>
                        <a:pt x="111" y="8"/>
                      </a:cubicBezTo>
                      <a:cubicBezTo>
                        <a:pt x="81" y="48"/>
                        <a:pt x="77" y="96"/>
                        <a:pt x="77" y="135"/>
                      </a:cubicBezTo>
                      <a:cubicBezTo>
                        <a:pt x="77" y="139"/>
                        <a:pt x="77" y="143"/>
                        <a:pt x="77" y="147"/>
                      </a:cubicBezTo>
                      <a:cubicBezTo>
                        <a:pt x="68" y="147"/>
                        <a:pt x="60" y="148"/>
                        <a:pt x="53" y="150"/>
                      </a:cubicBezTo>
                      <a:cubicBezTo>
                        <a:pt x="53" y="145"/>
                        <a:pt x="52" y="140"/>
                        <a:pt x="52" y="135"/>
                      </a:cubicBezTo>
                      <a:cubicBezTo>
                        <a:pt x="52" y="98"/>
                        <a:pt x="57" y="56"/>
                        <a:pt x="81" y="24"/>
                      </a:cubicBezTo>
                      <a:cubicBezTo>
                        <a:pt x="86" y="18"/>
                        <a:pt x="85" y="9"/>
                        <a:pt x="78" y="5"/>
                      </a:cubicBezTo>
                      <a:cubicBezTo>
                        <a:pt x="72" y="0"/>
                        <a:pt x="63" y="1"/>
                        <a:pt x="59" y="8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29" y="48"/>
                        <a:pt x="25" y="96"/>
                        <a:pt x="24" y="135"/>
                      </a:cubicBezTo>
                      <a:cubicBezTo>
                        <a:pt x="25" y="145"/>
                        <a:pt x="25" y="154"/>
                        <a:pt x="25" y="162"/>
                      </a:cubicBezTo>
                      <a:cubicBezTo>
                        <a:pt x="9" y="173"/>
                        <a:pt x="0" y="189"/>
                        <a:pt x="0" y="209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431"/>
                        <a:pt x="64" y="400"/>
                        <a:pt x="90" y="400"/>
                      </a:cubicBezTo>
                      <a:cubicBezTo>
                        <a:pt x="116" y="400"/>
                        <a:pt x="180" y="431"/>
                        <a:pt x="180" y="384"/>
                      </a:cubicBezTo>
                      <a:cubicBezTo>
                        <a:pt x="180" y="209"/>
                        <a:pt x="180" y="209"/>
                        <a:pt x="180" y="209"/>
                      </a:cubicBezTo>
                      <a:cubicBezTo>
                        <a:pt x="180" y="190"/>
                        <a:pt x="172" y="174"/>
                        <a:pt x="157" y="164"/>
                      </a:cubicBezTo>
                      <a:cubicBezTo>
                        <a:pt x="157" y="155"/>
                        <a:pt x="156" y="145"/>
                        <a:pt x="156" y="135"/>
                      </a:cubicBezTo>
                      <a:cubicBezTo>
                        <a:pt x="156" y="98"/>
                        <a:pt x="161" y="56"/>
                        <a:pt x="185" y="24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92" y="2064"/>
                  <a:ext cx="192" cy="252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65" name="Group 116"/>
              <p:cNvGrpSpPr>
                <a:grpSpLocks noChangeAspect="1"/>
              </p:cNvGrpSpPr>
              <p:nvPr/>
            </p:nvGrpSpPr>
            <p:grpSpPr bwMode="auto">
              <a:xfrm flipH="1">
                <a:off x="4686070" y="2479378"/>
                <a:ext cx="122526" cy="277813"/>
                <a:chOff x="576" y="1488"/>
                <a:chExt cx="449" cy="1018"/>
              </a:xfrm>
            </p:grpSpPr>
            <p:sp>
              <p:nvSpPr>
                <p:cNvPr id="166" name="Freeform 117"/>
                <p:cNvSpPr>
                  <a:spLocks noChangeAspect="1"/>
                </p:cNvSpPr>
                <p:nvPr/>
              </p:nvSpPr>
              <p:spPr bwMode="auto">
                <a:xfrm>
                  <a:off x="576" y="1488"/>
                  <a:ext cx="449" cy="1018"/>
                </a:xfrm>
                <a:custGeom>
                  <a:avLst/>
                  <a:gdLst>
                    <a:gd name="T0" fmla="*/ 185 w 190"/>
                    <a:gd name="T1" fmla="*/ 24 h 431"/>
                    <a:gd name="T2" fmla="*/ 182 w 190"/>
                    <a:gd name="T3" fmla="*/ 5 h 431"/>
                    <a:gd name="T4" fmla="*/ 163 w 190"/>
                    <a:gd name="T5" fmla="*/ 8 h 431"/>
                    <a:gd name="T6" fmla="*/ 128 w 190"/>
                    <a:gd name="T7" fmla="*/ 135 h 431"/>
                    <a:gd name="T8" fmla="*/ 129 w 190"/>
                    <a:gd name="T9" fmla="*/ 151 h 431"/>
                    <a:gd name="T10" fmla="*/ 105 w 190"/>
                    <a:gd name="T11" fmla="*/ 147 h 431"/>
                    <a:gd name="T12" fmla="*/ 104 w 190"/>
                    <a:gd name="T13" fmla="*/ 135 h 431"/>
                    <a:gd name="T14" fmla="*/ 133 w 190"/>
                    <a:gd name="T15" fmla="*/ 24 h 431"/>
                    <a:gd name="T16" fmla="*/ 130 w 190"/>
                    <a:gd name="T17" fmla="*/ 5 h 431"/>
                    <a:gd name="T18" fmla="*/ 111 w 190"/>
                    <a:gd name="T19" fmla="*/ 8 h 431"/>
                    <a:gd name="T20" fmla="*/ 77 w 190"/>
                    <a:gd name="T21" fmla="*/ 135 h 431"/>
                    <a:gd name="T22" fmla="*/ 77 w 190"/>
                    <a:gd name="T23" fmla="*/ 147 h 431"/>
                    <a:gd name="T24" fmla="*/ 53 w 190"/>
                    <a:gd name="T25" fmla="*/ 150 h 431"/>
                    <a:gd name="T26" fmla="*/ 52 w 190"/>
                    <a:gd name="T27" fmla="*/ 135 h 431"/>
                    <a:gd name="T28" fmla="*/ 81 w 190"/>
                    <a:gd name="T29" fmla="*/ 24 h 431"/>
                    <a:gd name="T30" fmla="*/ 78 w 190"/>
                    <a:gd name="T31" fmla="*/ 5 h 431"/>
                    <a:gd name="T32" fmla="*/ 59 w 190"/>
                    <a:gd name="T33" fmla="*/ 8 h 431"/>
                    <a:gd name="T34" fmla="*/ 59 w 190"/>
                    <a:gd name="T35" fmla="*/ 8 h 431"/>
                    <a:gd name="T36" fmla="*/ 24 w 190"/>
                    <a:gd name="T37" fmla="*/ 135 h 431"/>
                    <a:gd name="T38" fmla="*/ 25 w 190"/>
                    <a:gd name="T39" fmla="*/ 162 h 431"/>
                    <a:gd name="T40" fmla="*/ 0 w 190"/>
                    <a:gd name="T41" fmla="*/ 209 h 431"/>
                    <a:gd name="T42" fmla="*/ 0 w 190"/>
                    <a:gd name="T43" fmla="*/ 384 h 431"/>
                    <a:gd name="T44" fmla="*/ 90 w 190"/>
                    <a:gd name="T45" fmla="*/ 400 h 431"/>
                    <a:gd name="T46" fmla="*/ 180 w 190"/>
                    <a:gd name="T47" fmla="*/ 384 h 431"/>
                    <a:gd name="T48" fmla="*/ 180 w 190"/>
                    <a:gd name="T49" fmla="*/ 209 h 431"/>
                    <a:gd name="T50" fmla="*/ 157 w 190"/>
                    <a:gd name="T51" fmla="*/ 164 h 431"/>
                    <a:gd name="T52" fmla="*/ 156 w 190"/>
                    <a:gd name="T53" fmla="*/ 135 h 431"/>
                    <a:gd name="T54" fmla="*/ 185 w 190"/>
                    <a:gd name="T55" fmla="*/ 24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90" h="431">
                      <a:moveTo>
                        <a:pt x="185" y="24"/>
                      </a:moveTo>
                      <a:cubicBezTo>
                        <a:pt x="190" y="18"/>
                        <a:pt x="189" y="9"/>
                        <a:pt x="182" y="5"/>
                      </a:cubicBezTo>
                      <a:cubicBezTo>
                        <a:pt x="176" y="0"/>
                        <a:pt x="167" y="1"/>
                        <a:pt x="163" y="8"/>
                      </a:cubicBezTo>
                      <a:cubicBezTo>
                        <a:pt x="133" y="48"/>
                        <a:pt x="129" y="96"/>
                        <a:pt x="128" y="135"/>
                      </a:cubicBezTo>
                      <a:cubicBezTo>
                        <a:pt x="129" y="141"/>
                        <a:pt x="129" y="146"/>
                        <a:pt x="129" y="151"/>
                      </a:cubicBezTo>
                      <a:cubicBezTo>
                        <a:pt x="121" y="149"/>
                        <a:pt x="113" y="147"/>
                        <a:pt x="105" y="147"/>
                      </a:cubicBezTo>
                      <a:cubicBezTo>
                        <a:pt x="105" y="143"/>
                        <a:pt x="104" y="139"/>
                        <a:pt x="104" y="135"/>
                      </a:cubicBezTo>
                      <a:cubicBezTo>
                        <a:pt x="104" y="98"/>
                        <a:pt x="109" y="56"/>
                        <a:pt x="133" y="24"/>
                      </a:cubicBezTo>
                      <a:cubicBezTo>
                        <a:pt x="138" y="18"/>
                        <a:pt x="137" y="9"/>
                        <a:pt x="130" y="5"/>
                      </a:cubicBezTo>
                      <a:cubicBezTo>
                        <a:pt x="124" y="0"/>
                        <a:pt x="115" y="1"/>
                        <a:pt x="111" y="8"/>
                      </a:cubicBezTo>
                      <a:cubicBezTo>
                        <a:pt x="81" y="48"/>
                        <a:pt x="77" y="96"/>
                        <a:pt x="77" y="135"/>
                      </a:cubicBezTo>
                      <a:cubicBezTo>
                        <a:pt x="77" y="139"/>
                        <a:pt x="77" y="143"/>
                        <a:pt x="77" y="147"/>
                      </a:cubicBezTo>
                      <a:cubicBezTo>
                        <a:pt x="68" y="147"/>
                        <a:pt x="60" y="148"/>
                        <a:pt x="53" y="150"/>
                      </a:cubicBezTo>
                      <a:cubicBezTo>
                        <a:pt x="53" y="145"/>
                        <a:pt x="52" y="140"/>
                        <a:pt x="52" y="135"/>
                      </a:cubicBezTo>
                      <a:cubicBezTo>
                        <a:pt x="52" y="98"/>
                        <a:pt x="57" y="56"/>
                        <a:pt x="81" y="24"/>
                      </a:cubicBezTo>
                      <a:cubicBezTo>
                        <a:pt x="86" y="18"/>
                        <a:pt x="85" y="9"/>
                        <a:pt x="78" y="5"/>
                      </a:cubicBezTo>
                      <a:cubicBezTo>
                        <a:pt x="72" y="0"/>
                        <a:pt x="63" y="1"/>
                        <a:pt x="59" y="8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29" y="48"/>
                        <a:pt x="25" y="96"/>
                        <a:pt x="24" y="135"/>
                      </a:cubicBezTo>
                      <a:cubicBezTo>
                        <a:pt x="25" y="145"/>
                        <a:pt x="25" y="154"/>
                        <a:pt x="25" y="162"/>
                      </a:cubicBezTo>
                      <a:cubicBezTo>
                        <a:pt x="9" y="173"/>
                        <a:pt x="0" y="189"/>
                        <a:pt x="0" y="209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431"/>
                        <a:pt x="64" y="400"/>
                        <a:pt x="90" y="400"/>
                      </a:cubicBezTo>
                      <a:cubicBezTo>
                        <a:pt x="116" y="400"/>
                        <a:pt x="180" y="431"/>
                        <a:pt x="180" y="384"/>
                      </a:cubicBezTo>
                      <a:cubicBezTo>
                        <a:pt x="180" y="209"/>
                        <a:pt x="180" y="209"/>
                        <a:pt x="180" y="209"/>
                      </a:cubicBezTo>
                      <a:cubicBezTo>
                        <a:pt x="180" y="190"/>
                        <a:pt x="172" y="174"/>
                        <a:pt x="157" y="164"/>
                      </a:cubicBezTo>
                      <a:cubicBezTo>
                        <a:pt x="157" y="155"/>
                        <a:pt x="156" y="145"/>
                        <a:pt x="156" y="135"/>
                      </a:cubicBezTo>
                      <a:cubicBezTo>
                        <a:pt x="156" y="98"/>
                        <a:pt x="161" y="56"/>
                        <a:pt x="185" y="24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7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92" y="2064"/>
                  <a:ext cx="192" cy="252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68" name="Group 116"/>
              <p:cNvGrpSpPr>
                <a:grpSpLocks noChangeAspect="1"/>
              </p:cNvGrpSpPr>
              <p:nvPr/>
            </p:nvGrpSpPr>
            <p:grpSpPr bwMode="auto">
              <a:xfrm flipH="1">
                <a:off x="4821578" y="2479378"/>
                <a:ext cx="122526" cy="277813"/>
                <a:chOff x="576" y="1488"/>
                <a:chExt cx="449" cy="1018"/>
              </a:xfrm>
            </p:grpSpPr>
            <p:sp>
              <p:nvSpPr>
                <p:cNvPr id="169" name="Freeform 117"/>
                <p:cNvSpPr>
                  <a:spLocks noChangeAspect="1"/>
                </p:cNvSpPr>
                <p:nvPr/>
              </p:nvSpPr>
              <p:spPr bwMode="auto">
                <a:xfrm>
                  <a:off x="576" y="1488"/>
                  <a:ext cx="449" cy="1018"/>
                </a:xfrm>
                <a:custGeom>
                  <a:avLst/>
                  <a:gdLst>
                    <a:gd name="T0" fmla="*/ 185 w 190"/>
                    <a:gd name="T1" fmla="*/ 24 h 431"/>
                    <a:gd name="T2" fmla="*/ 182 w 190"/>
                    <a:gd name="T3" fmla="*/ 5 h 431"/>
                    <a:gd name="T4" fmla="*/ 163 w 190"/>
                    <a:gd name="T5" fmla="*/ 8 h 431"/>
                    <a:gd name="T6" fmla="*/ 128 w 190"/>
                    <a:gd name="T7" fmla="*/ 135 h 431"/>
                    <a:gd name="T8" fmla="*/ 129 w 190"/>
                    <a:gd name="T9" fmla="*/ 151 h 431"/>
                    <a:gd name="T10" fmla="*/ 105 w 190"/>
                    <a:gd name="T11" fmla="*/ 147 h 431"/>
                    <a:gd name="T12" fmla="*/ 104 w 190"/>
                    <a:gd name="T13" fmla="*/ 135 h 431"/>
                    <a:gd name="T14" fmla="*/ 133 w 190"/>
                    <a:gd name="T15" fmla="*/ 24 h 431"/>
                    <a:gd name="T16" fmla="*/ 130 w 190"/>
                    <a:gd name="T17" fmla="*/ 5 h 431"/>
                    <a:gd name="T18" fmla="*/ 111 w 190"/>
                    <a:gd name="T19" fmla="*/ 8 h 431"/>
                    <a:gd name="T20" fmla="*/ 77 w 190"/>
                    <a:gd name="T21" fmla="*/ 135 h 431"/>
                    <a:gd name="T22" fmla="*/ 77 w 190"/>
                    <a:gd name="T23" fmla="*/ 147 h 431"/>
                    <a:gd name="T24" fmla="*/ 53 w 190"/>
                    <a:gd name="T25" fmla="*/ 150 h 431"/>
                    <a:gd name="T26" fmla="*/ 52 w 190"/>
                    <a:gd name="T27" fmla="*/ 135 h 431"/>
                    <a:gd name="T28" fmla="*/ 81 w 190"/>
                    <a:gd name="T29" fmla="*/ 24 h 431"/>
                    <a:gd name="T30" fmla="*/ 78 w 190"/>
                    <a:gd name="T31" fmla="*/ 5 h 431"/>
                    <a:gd name="T32" fmla="*/ 59 w 190"/>
                    <a:gd name="T33" fmla="*/ 8 h 431"/>
                    <a:gd name="T34" fmla="*/ 59 w 190"/>
                    <a:gd name="T35" fmla="*/ 8 h 431"/>
                    <a:gd name="T36" fmla="*/ 24 w 190"/>
                    <a:gd name="T37" fmla="*/ 135 h 431"/>
                    <a:gd name="T38" fmla="*/ 25 w 190"/>
                    <a:gd name="T39" fmla="*/ 162 h 431"/>
                    <a:gd name="T40" fmla="*/ 0 w 190"/>
                    <a:gd name="T41" fmla="*/ 209 h 431"/>
                    <a:gd name="T42" fmla="*/ 0 w 190"/>
                    <a:gd name="T43" fmla="*/ 384 h 431"/>
                    <a:gd name="T44" fmla="*/ 90 w 190"/>
                    <a:gd name="T45" fmla="*/ 400 h 431"/>
                    <a:gd name="T46" fmla="*/ 180 w 190"/>
                    <a:gd name="T47" fmla="*/ 384 h 431"/>
                    <a:gd name="T48" fmla="*/ 180 w 190"/>
                    <a:gd name="T49" fmla="*/ 209 h 431"/>
                    <a:gd name="T50" fmla="*/ 157 w 190"/>
                    <a:gd name="T51" fmla="*/ 164 h 431"/>
                    <a:gd name="T52" fmla="*/ 156 w 190"/>
                    <a:gd name="T53" fmla="*/ 135 h 431"/>
                    <a:gd name="T54" fmla="*/ 185 w 190"/>
                    <a:gd name="T55" fmla="*/ 24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90" h="431">
                      <a:moveTo>
                        <a:pt x="185" y="24"/>
                      </a:moveTo>
                      <a:cubicBezTo>
                        <a:pt x="190" y="18"/>
                        <a:pt x="189" y="9"/>
                        <a:pt x="182" y="5"/>
                      </a:cubicBezTo>
                      <a:cubicBezTo>
                        <a:pt x="176" y="0"/>
                        <a:pt x="167" y="1"/>
                        <a:pt x="163" y="8"/>
                      </a:cubicBezTo>
                      <a:cubicBezTo>
                        <a:pt x="133" y="48"/>
                        <a:pt x="129" y="96"/>
                        <a:pt x="128" y="135"/>
                      </a:cubicBezTo>
                      <a:cubicBezTo>
                        <a:pt x="129" y="141"/>
                        <a:pt x="129" y="146"/>
                        <a:pt x="129" y="151"/>
                      </a:cubicBezTo>
                      <a:cubicBezTo>
                        <a:pt x="121" y="149"/>
                        <a:pt x="113" y="147"/>
                        <a:pt x="105" y="147"/>
                      </a:cubicBezTo>
                      <a:cubicBezTo>
                        <a:pt x="105" y="143"/>
                        <a:pt x="104" y="139"/>
                        <a:pt x="104" y="135"/>
                      </a:cubicBezTo>
                      <a:cubicBezTo>
                        <a:pt x="104" y="98"/>
                        <a:pt x="109" y="56"/>
                        <a:pt x="133" y="24"/>
                      </a:cubicBezTo>
                      <a:cubicBezTo>
                        <a:pt x="138" y="18"/>
                        <a:pt x="137" y="9"/>
                        <a:pt x="130" y="5"/>
                      </a:cubicBezTo>
                      <a:cubicBezTo>
                        <a:pt x="124" y="0"/>
                        <a:pt x="115" y="1"/>
                        <a:pt x="111" y="8"/>
                      </a:cubicBezTo>
                      <a:cubicBezTo>
                        <a:pt x="81" y="48"/>
                        <a:pt x="77" y="96"/>
                        <a:pt x="77" y="135"/>
                      </a:cubicBezTo>
                      <a:cubicBezTo>
                        <a:pt x="77" y="139"/>
                        <a:pt x="77" y="143"/>
                        <a:pt x="77" y="147"/>
                      </a:cubicBezTo>
                      <a:cubicBezTo>
                        <a:pt x="68" y="147"/>
                        <a:pt x="60" y="148"/>
                        <a:pt x="53" y="150"/>
                      </a:cubicBezTo>
                      <a:cubicBezTo>
                        <a:pt x="53" y="145"/>
                        <a:pt x="52" y="140"/>
                        <a:pt x="52" y="135"/>
                      </a:cubicBezTo>
                      <a:cubicBezTo>
                        <a:pt x="52" y="98"/>
                        <a:pt x="57" y="56"/>
                        <a:pt x="81" y="24"/>
                      </a:cubicBezTo>
                      <a:cubicBezTo>
                        <a:pt x="86" y="18"/>
                        <a:pt x="85" y="9"/>
                        <a:pt x="78" y="5"/>
                      </a:cubicBezTo>
                      <a:cubicBezTo>
                        <a:pt x="72" y="0"/>
                        <a:pt x="63" y="1"/>
                        <a:pt x="59" y="8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29" y="48"/>
                        <a:pt x="25" y="96"/>
                        <a:pt x="24" y="135"/>
                      </a:cubicBezTo>
                      <a:cubicBezTo>
                        <a:pt x="25" y="145"/>
                        <a:pt x="25" y="154"/>
                        <a:pt x="25" y="162"/>
                      </a:cubicBezTo>
                      <a:cubicBezTo>
                        <a:pt x="9" y="173"/>
                        <a:pt x="0" y="189"/>
                        <a:pt x="0" y="209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431"/>
                        <a:pt x="64" y="400"/>
                        <a:pt x="90" y="400"/>
                      </a:cubicBezTo>
                      <a:cubicBezTo>
                        <a:pt x="116" y="400"/>
                        <a:pt x="180" y="431"/>
                        <a:pt x="180" y="384"/>
                      </a:cubicBezTo>
                      <a:cubicBezTo>
                        <a:pt x="180" y="209"/>
                        <a:pt x="180" y="209"/>
                        <a:pt x="180" y="209"/>
                      </a:cubicBezTo>
                      <a:cubicBezTo>
                        <a:pt x="180" y="190"/>
                        <a:pt x="172" y="174"/>
                        <a:pt x="157" y="164"/>
                      </a:cubicBezTo>
                      <a:cubicBezTo>
                        <a:pt x="157" y="155"/>
                        <a:pt x="156" y="145"/>
                        <a:pt x="156" y="135"/>
                      </a:cubicBezTo>
                      <a:cubicBezTo>
                        <a:pt x="156" y="98"/>
                        <a:pt x="161" y="56"/>
                        <a:pt x="185" y="24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0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92" y="2064"/>
                  <a:ext cx="192" cy="252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76" name="TextBox 175"/>
            <p:cNvSpPr txBox="1"/>
            <p:nvPr/>
          </p:nvSpPr>
          <p:spPr>
            <a:xfrm>
              <a:off x="7149" y="3273"/>
              <a:ext cx="2274" cy="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 ILC2 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expansion 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or mucous metaplasia</a:t>
              </a:r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36" name="Group 1035"/>
            <p:cNvGrpSpPr/>
            <p:nvPr/>
          </p:nvGrpSpPr>
          <p:grpSpPr>
            <a:xfrm>
              <a:off x="7395" y="2408"/>
              <a:ext cx="717" cy="658"/>
              <a:chOff x="4445451" y="423429"/>
              <a:chExt cx="455133" cy="418053"/>
            </a:xfrm>
          </p:grpSpPr>
          <p:sp>
            <p:nvSpPr>
              <p:cNvPr id="61" name="Freeform 3"/>
              <p:cNvSpPr>
                <a:spLocks noChangeAspect="1"/>
              </p:cNvSpPr>
              <p:nvPr/>
            </p:nvSpPr>
            <p:spPr bwMode="auto">
              <a:xfrm rot="7950670">
                <a:off x="4512187" y="423409"/>
                <a:ext cx="290846" cy="290886"/>
              </a:xfrm>
              <a:custGeom>
                <a:avLst/>
                <a:gdLst>
                  <a:gd name="T0" fmla="*/ 13 w 187"/>
                  <a:gd name="T1" fmla="*/ 114 h 187"/>
                  <a:gd name="T2" fmla="*/ 55 w 187"/>
                  <a:gd name="T3" fmla="*/ 164 h 187"/>
                  <a:gd name="T4" fmla="*/ 167 w 187"/>
                  <a:gd name="T5" fmla="*/ 123 h 187"/>
                  <a:gd name="T6" fmla="*/ 119 w 187"/>
                  <a:gd name="T7" fmla="*/ 10 h 187"/>
                  <a:gd name="T8" fmla="*/ 37 w 187"/>
                  <a:gd name="T9" fmla="*/ 24 h 187"/>
                  <a:gd name="T10" fmla="*/ 13 w 187"/>
                  <a:gd name="T11" fmla="*/ 11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187">
                    <a:moveTo>
                      <a:pt x="13" y="114"/>
                    </a:moveTo>
                    <a:cubicBezTo>
                      <a:pt x="20" y="139"/>
                      <a:pt x="38" y="156"/>
                      <a:pt x="55" y="164"/>
                    </a:cubicBezTo>
                    <a:cubicBezTo>
                      <a:pt x="78" y="175"/>
                      <a:pt x="146" y="187"/>
                      <a:pt x="167" y="123"/>
                    </a:cubicBezTo>
                    <a:cubicBezTo>
                      <a:pt x="187" y="56"/>
                      <a:pt x="143" y="18"/>
                      <a:pt x="119" y="10"/>
                    </a:cubicBezTo>
                    <a:cubicBezTo>
                      <a:pt x="89" y="0"/>
                      <a:pt x="58" y="4"/>
                      <a:pt x="37" y="24"/>
                    </a:cubicBezTo>
                    <a:cubicBezTo>
                      <a:pt x="17" y="42"/>
                      <a:pt x="0" y="68"/>
                      <a:pt x="13" y="114"/>
                    </a:cubicBezTo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Freeform 4"/>
              <p:cNvSpPr>
                <a:spLocks noChangeAspect="1"/>
              </p:cNvSpPr>
              <p:nvPr/>
            </p:nvSpPr>
            <p:spPr bwMode="auto">
              <a:xfrm rot="7950670">
                <a:off x="4693084" y="447489"/>
                <a:ext cx="120350" cy="164532"/>
              </a:xfrm>
              <a:custGeom>
                <a:avLst/>
                <a:gdLst>
                  <a:gd name="T0" fmla="*/ 731 w 731"/>
                  <a:gd name="T1" fmla="*/ 0 h 1010"/>
                  <a:gd name="T2" fmla="*/ 240 w 731"/>
                  <a:gd name="T3" fmla="*/ 1010 h 1010"/>
                  <a:gd name="T4" fmla="*/ 731 w 731"/>
                  <a:gd name="T5" fmla="*/ 0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31" h="1010">
                    <a:moveTo>
                      <a:pt x="731" y="0"/>
                    </a:moveTo>
                    <a:cubicBezTo>
                      <a:pt x="299" y="26"/>
                      <a:pt x="0" y="639"/>
                      <a:pt x="240" y="1010"/>
                    </a:cubicBezTo>
                    <a:cubicBezTo>
                      <a:pt x="94" y="584"/>
                      <a:pt x="306" y="134"/>
                      <a:pt x="7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Freeform 5"/>
              <p:cNvSpPr>
                <a:spLocks noChangeAspect="1"/>
              </p:cNvSpPr>
              <p:nvPr/>
            </p:nvSpPr>
            <p:spPr bwMode="auto">
              <a:xfrm rot="1189479">
                <a:off x="4565649" y="466522"/>
                <a:ext cx="217255" cy="200584"/>
              </a:xfrm>
              <a:custGeom>
                <a:avLst/>
                <a:gdLst>
                  <a:gd name="T0" fmla="*/ 33 w 140"/>
                  <a:gd name="T1" fmla="*/ 118 h 128"/>
                  <a:gd name="T2" fmla="*/ 80 w 140"/>
                  <a:gd name="T3" fmla="*/ 122 h 128"/>
                  <a:gd name="T4" fmla="*/ 121 w 140"/>
                  <a:gd name="T5" fmla="*/ 44 h 128"/>
                  <a:gd name="T6" fmla="*/ 39 w 140"/>
                  <a:gd name="T7" fmla="*/ 10 h 128"/>
                  <a:gd name="T8" fmla="*/ 2 w 140"/>
                  <a:gd name="T9" fmla="*/ 59 h 128"/>
                  <a:gd name="T10" fmla="*/ 33 w 140"/>
                  <a:gd name="T11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28">
                    <a:moveTo>
                      <a:pt x="33" y="118"/>
                    </a:moveTo>
                    <a:cubicBezTo>
                      <a:pt x="49" y="128"/>
                      <a:pt x="67" y="127"/>
                      <a:pt x="80" y="122"/>
                    </a:cubicBezTo>
                    <a:cubicBezTo>
                      <a:pt x="98" y="116"/>
                      <a:pt x="140" y="88"/>
                      <a:pt x="121" y="44"/>
                    </a:cubicBezTo>
                    <a:cubicBezTo>
                      <a:pt x="99" y="0"/>
                      <a:pt x="57" y="2"/>
                      <a:pt x="39" y="10"/>
                    </a:cubicBezTo>
                    <a:cubicBezTo>
                      <a:pt x="19" y="20"/>
                      <a:pt x="4" y="38"/>
                      <a:pt x="2" y="59"/>
                    </a:cubicBezTo>
                    <a:cubicBezTo>
                      <a:pt x="0" y="79"/>
                      <a:pt x="3" y="100"/>
                      <a:pt x="33" y="118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Freeform 6"/>
              <p:cNvSpPr>
                <a:spLocks noChangeAspect="1"/>
              </p:cNvSpPr>
              <p:nvPr/>
            </p:nvSpPr>
            <p:spPr bwMode="auto">
              <a:xfrm rot="7296086">
                <a:off x="4655872" y="476560"/>
                <a:ext cx="66557" cy="106355"/>
              </a:xfrm>
              <a:custGeom>
                <a:avLst/>
                <a:gdLst>
                  <a:gd name="T0" fmla="*/ 43 w 43"/>
                  <a:gd name="T1" fmla="*/ 0 h 68"/>
                  <a:gd name="T2" fmla="*/ 18 w 43"/>
                  <a:gd name="T3" fmla="*/ 68 h 68"/>
                  <a:gd name="T4" fmla="*/ 43 w 43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68">
                    <a:moveTo>
                      <a:pt x="43" y="0"/>
                    </a:moveTo>
                    <a:cubicBezTo>
                      <a:pt x="11" y="6"/>
                      <a:pt x="0" y="50"/>
                      <a:pt x="18" y="68"/>
                    </a:cubicBezTo>
                    <a:cubicBezTo>
                      <a:pt x="6" y="38"/>
                      <a:pt x="23" y="11"/>
                      <a:pt x="4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4445451" y="460755"/>
                <a:ext cx="455133" cy="380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ILC2</a:t>
                </a:r>
                <a:endParaRPr 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25" name="Group 1024"/>
            <p:cNvGrpSpPr/>
            <p:nvPr/>
          </p:nvGrpSpPr>
          <p:grpSpPr>
            <a:xfrm>
              <a:off x="8840" y="5284"/>
              <a:ext cx="633" cy="803"/>
              <a:chOff x="4385049" y="3066309"/>
              <a:chExt cx="401648" cy="510088"/>
            </a:xfrm>
          </p:grpSpPr>
          <p:grpSp>
            <p:nvGrpSpPr>
              <p:cNvPr id="180" name="Group 116"/>
              <p:cNvGrpSpPr>
                <a:grpSpLocks noChangeAspect="1"/>
              </p:cNvGrpSpPr>
              <p:nvPr/>
            </p:nvGrpSpPr>
            <p:grpSpPr bwMode="auto">
              <a:xfrm flipH="1">
                <a:off x="4657393" y="3298398"/>
                <a:ext cx="122526" cy="277813"/>
                <a:chOff x="576" y="1488"/>
                <a:chExt cx="449" cy="1018"/>
              </a:xfrm>
            </p:grpSpPr>
            <p:sp>
              <p:nvSpPr>
                <p:cNvPr id="181" name="Freeform 117"/>
                <p:cNvSpPr>
                  <a:spLocks noChangeAspect="1"/>
                </p:cNvSpPr>
                <p:nvPr/>
              </p:nvSpPr>
              <p:spPr bwMode="auto">
                <a:xfrm>
                  <a:off x="576" y="1488"/>
                  <a:ext cx="449" cy="1018"/>
                </a:xfrm>
                <a:custGeom>
                  <a:avLst/>
                  <a:gdLst>
                    <a:gd name="T0" fmla="*/ 185 w 190"/>
                    <a:gd name="T1" fmla="*/ 24 h 431"/>
                    <a:gd name="T2" fmla="*/ 182 w 190"/>
                    <a:gd name="T3" fmla="*/ 5 h 431"/>
                    <a:gd name="T4" fmla="*/ 163 w 190"/>
                    <a:gd name="T5" fmla="*/ 8 h 431"/>
                    <a:gd name="T6" fmla="*/ 128 w 190"/>
                    <a:gd name="T7" fmla="*/ 135 h 431"/>
                    <a:gd name="T8" fmla="*/ 129 w 190"/>
                    <a:gd name="T9" fmla="*/ 151 h 431"/>
                    <a:gd name="T10" fmla="*/ 105 w 190"/>
                    <a:gd name="T11" fmla="*/ 147 h 431"/>
                    <a:gd name="T12" fmla="*/ 104 w 190"/>
                    <a:gd name="T13" fmla="*/ 135 h 431"/>
                    <a:gd name="T14" fmla="*/ 133 w 190"/>
                    <a:gd name="T15" fmla="*/ 24 h 431"/>
                    <a:gd name="T16" fmla="*/ 130 w 190"/>
                    <a:gd name="T17" fmla="*/ 5 h 431"/>
                    <a:gd name="T18" fmla="*/ 111 w 190"/>
                    <a:gd name="T19" fmla="*/ 8 h 431"/>
                    <a:gd name="T20" fmla="*/ 77 w 190"/>
                    <a:gd name="T21" fmla="*/ 135 h 431"/>
                    <a:gd name="T22" fmla="*/ 77 w 190"/>
                    <a:gd name="T23" fmla="*/ 147 h 431"/>
                    <a:gd name="T24" fmla="*/ 53 w 190"/>
                    <a:gd name="T25" fmla="*/ 150 h 431"/>
                    <a:gd name="T26" fmla="*/ 52 w 190"/>
                    <a:gd name="T27" fmla="*/ 135 h 431"/>
                    <a:gd name="T28" fmla="*/ 81 w 190"/>
                    <a:gd name="T29" fmla="*/ 24 h 431"/>
                    <a:gd name="T30" fmla="*/ 78 w 190"/>
                    <a:gd name="T31" fmla="*/ 5 h 431"/>
                    <a:gd name="T32" fmla="*/ 59 w 190"/>
                    <a:gd name="T33" fmla="*/ 8 h 431"/>
                    <a:gd name="T34" fmla="*/ 59 w 190"/>
                    <a:gd name="T35" fmla="*/ 8 h 431"/>
                    <a:gd name="T36" fmla="*/ 24 w 190"/>
                    <a:gd name="T37" fmla="*/ 135 h 431"/>
                    <a:gd name="T38" fmla="*/ 25 w 190"/>
                    <a:gd name="T39" fmla="*/ 162 h 431"/>
                    <a:gd name="T40" fmla="*/ 0 w 190"/>
                    <a:gd name="T41" fmla="*/ 209 h 431"/>
                    <a:gd name="T42" fmla="*/ 0 w 190"/>
                    <a:gd name="T43" fmla="*/ 384 h 431"/>
                    <a:gd name="T44" fmla="*/ 90 w 190"/>
                    <a:gd name="T45" fmla="*/ 400 h 431"/>
                    <a:gd name="T46" fmla="*/ 180 w 190"/>
                    <a:gd name="T47" fmla="*/ 384 h 431"/>
                    <a:gd name="T48" fmla="*/ 180 w 190"/>
                    <a:gd name="T49" fmla="*/ 209 h 431"/>
                    <a:gd name="T50" fmla="*/ 157 w 190"/>
                    <a:gd name="T51" fmla="*/ 164 h 431"/>
                    <a:gd name="T52" fmla="*/ 156 w 190"/>
                    <a:gd name="T53" fmla="*/ 135 h 431"/>
                    <a:gd name="T54" fmla="*/ 185 w 190"/>
                    <a:gd name="T55" fmla="*/ 24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90" h="431">
                      <a:moveTo>
                        <a:pt x="185" y="24"/>
                      </a:moveTo>
                      <a:cubicBezTo>
                        <a:pt x="190" y="18"/>
                        <a:pt x="189" y="9"/>
                        <a:pt x="182" y="5"/>
                      </a:cubicBezTo>
                      <a:cubicBezTo>
                        <a:pt x="176" y="0"/>
                        <a:pt x="167" y="1"/>
                        <a:pt x="163" y="8"/>
                      </a:cubicBezTo>
                      <a:cubicBezTo>
                        <a:pt x="133" y="48"/>
                        <a:pt x="129" y="96"/>
                        <a:pt x="128" y="135"/>
                      </a:cubicBezTo>
                      <a:cubicBezTo>
                        <a:pt x="129" y="141"/>
                        <a:pt x="129" y="146"/>
                        <a:pt x="129" y="151"/>
                      </a:cubicBezTo>
                      <a:cubicBezTo>
                        <a:pt x="121" y="149"/>
                        <a:pt x="113" y="147"/>
                        <a:pt x="105" y="147"/>
                      </a:cubicBezTo>
                      <a:cubicBezTo>
                        <a:pt x="105" y="143"/>
                        <a:pt x="104" y="139"/>
                        <a:pt x="104" y="135"/>
                      </a:cubicBezTo>
                      <a:cubicBezTo>
                        <a:pt x="104" y="98"/>
                        <a:pt x="109" y="56"/>
                        <a:pt x="133" y="24"/>
                      </a:cubicBezTo>
                      <a:cubicBezTo>
                        <a:pt x="138" y="18"/>
                        <a:pt x="137" y="9"/>
                        <a:pt x="130" y="5"/>
                      </a:cubicBezTo>
                      <a:cubicBezTo>
                        <a:pt x="124" y="0"/>
                        <a:pt x="115" y="1"/>
                        <a:pt x="111" y="8"/>
                      </a:cubicBezTo>
                      <a:cubicBezTo>
                        <a:pt x="81" y="48"/>
                        <a:pt x="77" y="96"/>
                        <a:pt x="77" y="135"/>
                      </a:cubicBezTo>
                      <a:cubicBezTo>
                        <a:pt x="77" y="139"/>
                        <a:pt x="77" y="143"/>
                        <a:pt x="77" y="147"/>
                      </a:cubicBezTo>
                      <a:cubicBezTo>
                        <a:pt x="68" y="147"/>
                        <a:pt x="60" y="148"/>
                        <a:pt x="53" y="150"/>
                      </a:cubicBezTo>
                      <a:cubicBezTo>
                        <a:pt x="53" y="145"/>
                        <a:pt x="52" y="140"/>
                        <a:pt x="52" y="135"/>
                      </a:cubicBezTo>
                      <a:cubicBezTo>
                        <a:pt x="52" y="98"/>
                        <a:pt x="57" y="56"/>
                        <a:pt x="81" y="24"/>
                      </a:cubicBezTo>
                      <a:cubicBezTo>
                        <a:pt x="86" y="18"/>
                        <a:pt x="85" y="9"/>
                        <a:pt x="78" y="5"/>
                      </a:cubicBezTo>
                      <a:cubicBezTo>
                        <a:pt x="72" y="0"/>
                        <a:pt x="63" y="1"/>
                        <a:pt x="59" y="8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29" y="48"/>
                        <a:pt x="25" y="96"/>
                        <a:pt x="24" y="135"/>
                      </a:cubicBezTo>
                      <a:cubicBezTo>
                        <a:pt x="25" y="145"/>
                        <a:pt x="25" y="154"/>
                        <a:pt x="25" y="162"/>
                      </a:cubicBezTo>
                      <a:cubicBezTo>
                        <a:pt x="9" y="173"/>
                        <a:pt x="0" y="189"/>
                        <a:pt x="0" y="209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431"/>
                        <a:pt x="64" y="400"/>
                        <a:pt x="90" y="400"/>
                      </a:cubicBezTo>
                      <a:cubicBezTo>
                        <a:pt x="116" y="400"/>
                        <a:pt x="180" y="431"/>
                        <a:pt x="180" y="384"/>
                      </a:cubicBezTo>
                      <a:cubicBezTo>
                        <a:pt x="180" y="209"/>
                        <a:pt x="180" y="209"/>
                        <a:pt x="180" y="209"/>
                      </a:cubicBezTo>
                      <a:cubicBezTo>
                        <a:pt x="180" y="190"/>
                        <a:pt x="172" y="174"/>
                        <a:pt x="157" y="164"/>
                      </a:cubicBezTo>
                      <a:cubicBezTo>
                        <a:pt x="157" y="155"/>
                        <a:pt x="156" y="145"/>
                        <a:pt x="156" y="135"/>
                      </a:cubicBezTo>
                      <a:cubicBezTo>
                        <a:pt x="156" y="98"/>
                        <a:pt x="161" y="56"/>
                        <a:pt x="185" y="24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2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92" y="2064"/>
                  <a:ext cx="192" cy="252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83" name="Group 116"/>
              <p:cNvGrpSpPr>
                <a:grpSpLocks noChangeAspect="1"/>
              </p:cNvGrpSpPr>
              <p:nvPr/>
            </p:nvGrpSpPr>
            <p:grpSpPr bwMode="auto">
              <a:xfrm flipH="1">
                <a:off x="4409102" y="3298584"/>
                <a:ext cx="122526" cy="277813"/>
                <a:chOff x="576" y="1488"/>
                <a:chExt cx="449" cy="1018"/>
              </a:xfrm>
            </p:grpSpPr>
            <p:sp>
              <p:nvSpPr>
                <p:cNvPr id="184" name="Freeform 117"/>
                <p:cNvSpPr>
                  <a:spLocks noChangeAspect="1"/>
                </p:cNvSpPr>
                <p:nvPr/>
              </p:nvSpPr>
              <p:spPr bwMode="auto">
                <a:xfrm>
                  <a:off x="576" y="1488"/>
                  <a:ext cx="449" cy="1018"/>
                </a:xfrm>
                <a:custGeom>
                  <a:avLst/>
                  <a:gdLst>
                    <a:gd name="T0" fmla="*/ 185 w 190"/>
                    <a:gd name="T1" fmla="*/ 24 h 431"/>
                    <a:gd name="T2" fmla="*/ 182 w 190"/>
                    <a:gd name="T3" fmla="*/ 5 h 431"/>
                    <a:gd name="T4" fmla="*/ 163 w 190"/>
                    <a:gd name="T5" fmla="*/ 8 h 431"/>
                    <a:gd name="T6" fmla="*/ 128 w 190"/>
                    <a:gd name="T7" fmla="*/ 135 h 431"/>
                    <a:gd name="T8" fmla="*/ 129 w 190"/>
                    <a:gd name="T9" fmla="*/ 151 h 431"/>
                    <a:gd name="T10" fmla="*/ 105 w 190"/>
                    <a:gd name="T11" fmla="*/ 147 h 431"/>
                    <a:gd name="T12" fmla="*/ 104 w 190"/>
                    <a:gd name="T13" fmla="*/ 135 h 431"/>
                    <a:gd name="T14" fmla="*/ 133 w 190"/>
                    <a:gd name="T15" fmla="*/ 24 h 431"/>
                    <a:gd name="T16" fmla="*/ 130 w 190"/>
                    <a:gd name="T17" fmla="*/ 5 h 431"/>
                    <a:gd name="T18" fmla="*/ 111 w 190"/>
                    <a:gd name="T19" fmla="*/ 8 h 431"/>
                    <a:gd name="T20" fmla="*/ 77 w 190"/>
                    <a:gd name="T21" fmla="*/ 135 h 431"/>
                    <a:gd name="T22" fmla="*/ 77 w 190"/>
                    <a:gd name="T23" fmla="*/ 147 h 431"/>
                    <a:gd name="T24" fmla="*/ 53 w 190"/>
                    <a:gd name="T25" fmla="*/ 150 h 431"/>
                    <a:gd name="T26" fmla="*/ 52 w 190"/>
                    <a:gd name="T27" fmla="*/ 135 h 431"/>
                    <a:gd name="T28" fmla="*/ 81 w 190"/>
                    <a:gd name="T29" fmla="*/ 24 h 431"/>
                    <a:gd name="T30" fmla="*/ 78 w 190"/>
                    <a:gd name="T31" fmla="*/ 5 h 431"/>
                    <a:gd name="T32" fmla="*/ 59 w 190"/>
                    <a:gd name="T33" fmla="*/ 8 h 431"/>
                    <a:gd name="T34" fmla="*/ 59 w 190"/>
                    <a:gd name="T35" fmla="*/ 8 h 431"/>
                    <a:gd name="T36" fmla="*/ 24 w 190"/>
                    <a:gd name="T37" fmla="*/ 135 h 431"/>
                    <a:gd name="T38" fmla="*/ 25 w 190"/>
                    <a:gd name="T39" fmla="*/ 162 h 431"/>
                    <a:gd name="T40" fmla="*/ 0 w 190"/>
                    <a:gd name="T41" fmla="*/ 209 h 431"/>
                    <a:gd name="T42" fmla="*/ 0 w 190"/>
                    <a:gd name="T43" fmla="*/ 384 h 431"/>
                    <a:gd name="T44" fmla="*/ 90 w 190"/>
                    <a:gd name="T45" fmla="*/ 400 h 431"/>
                    <a:gd name="T46" fmla="*/ 180 w 190"/>
                    <a:gd name="T47" fmla="*/ 384 h 431"/>
                    <a:gd name="T48" fmla="*/ 180 w 190"/>
                    <a:gd name="T49" fmla="*/ 209 h 431"/>
                    <a:gd name="T50" fmla="*/ 157 w 190"/>
                    <a:gd name="T51" fmla="*/ 164 h 431"/>
                    <a:gd name="T52" fmla="*/ 156 w 190"/>
                    <a:gd name="T53" fmla="*/ 135 h 431"/>
                    <a:gd name="T54" fmla="*/ 185 w 190"/>
                    <a:gd name="T55" fmla="*/ 24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90" h="431">
                      <a:moveTo>
                        <a:pt x="185" y="24"/>
                      </a:moveTo>
                      <a:cubicBezTo>
                        <a:pt x="190" y="18"/>
                        <a:pt x="189" y="9"/>
                        <a:pt x="182" y="5"/>
                      </a:cubicBezTo>
                      <a:cubicBezTo>
                        <a:pt x="176" y="0"/>
                        <a:pt x="167" y="1"/>
                        <a:pt x="163" y="8"/>
                      </a:cubicBezTo>
                      <a:cubicBezTo>
                        <a:pt x="133" y="48"/>
                        <a:pt x="129" y="96"/>
                        <a:pt x="128" y="135"/>
                      </a:cubicBezTo>
                      <a:cubicBezTo>
                        <a:pt x="129" y="141"/>
                        <a:pt x="129" y="146"/>
                        <a:pt x="129" y="151"/>
                      </a:cubicBezTo>
                      <a:cubicBezTo>
                        <a:pt x="121" y="149"/>
                        <a:pt x="113" y="147"/>
                        <a:pt x="105" y="147"/>
                      </a:cubicBezTo>
                      <a:cubicBezTo>
                        <a:pt x="105" y="143"/>
                        <a:pt x="104" y="139"/>
                        <a:pt x="104" y="135"/>
                      </a:cubicBezTo>
                      <a:cubicBezTo>
                        <a:pt x="104" y="98"/>
                        <a:pt x="109" y="56"/>
                        <a:pt x="133" y="24"/>
                      </a:cubicBezTo>
                      <a:cubicBezTo>
                        <a:pt x="138" y="18"/>
                        <a:pt x="137" y="9"/>
                        <a:pt x="130" y="5"/>
                      </a:cubicBezTo>
                      <a:cubicBezTo>
                        <a:pt x="124" y="0"/>
                        <a:pt x="115" y="1"/>
                        <a:pt x="111" y="8"/>
                      </a:cubicBezTo>
                      <a:cubicBezTo>
                        <a:pt x="81" y="48"/>
                        <a:pt x="77" y="96"/>
                        <a:pt x="77" y="135"/>
                      </a:cubicBezTo>
                      <a:cubicBezTo>
                        <a:pt x="77" y="139"/>
                        <a:pt x="77" y="143"/>
                        <a:pt x="77" y="147"/>
                      </a:cubicBezTo>
                      <a:cubicBezTo>
                        <a:pt x="68" y="147"/>
                        <a:pt x="60" y="148"/>
                        <a:pt x="53" y="150"/>
                      </a:cubicBezTo>
                      <a:cubicBezTo>
                        <a:pt x="53" y="145"/>
                        <a:pt x="52" y="140"/>
                        <a:pt x="52" y="135"/>
                      </a:cubicBezTo>
                      <a:cubicBezTo>
                        <a:pt x="52" y="98"/>
                        <a:pt x="57" y="56"/>
                        <a:pt x="81" y="24"/>
                      </a:cubicBezTo>
                      <a:cubicBezTo>
                        <a:pt x="86" y="18"/>
                        <a:pt x="85" y="9"/>
                        <a:pt x="78" y="5"/>
                      </a:cubicBezTo>
                      <a:cubicBezTo>
                        <a:pt x="72" y="0"/>
                        <a:pt x="63" y="1"/>
                        <a:pt x="59" y="8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29" y="48"/>
                        <a:pt x="25" y="96"/>
                        <a:pt x="24" y="135"/>
                      </a:cubicBezTo>
                      <a:cubicBezTo>
                        <a:pt x="25" y="145"/>
                        <a:pt x="25" y="154"/>
                        <a:pt x="25" y="162"/>
                      </a:cubicBezTo>
                      <a:cubicBezTo>
                        <a:pt x="9" y="173"/>
                        <a:pt x="0" y="189"/>
                        <a:pt x="0" y="209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431"/>
                        <a:pt x="64" y="400"/>
                        <a:pt x="90" y="400"/>
                      </a:cubicBezTo>
                      <a:cubicBezTo>
                        <a:pt x="116" y="400"/>
                        <a:pt x="180" y="431"/>
                        <a:pt x="180" y="384"/>
                      </a:cubicBezTo>
                      <a:cubicBezTo>
                        <a:pt x="180" y="209"/>
                        <a:pt x="180" y="209"/>
                        <a:pt x="180" y="209"/>
                      </a:cubicBezTo>
                      <a:cubicBezTo>
                        <a:pt x="180" y="190"/>
                        <a:pt x="172" y="174"/>
                        <a:pt x="157" y="164"/>
                      </a:cubicBezTo>
                      <a:cubicBezTo>
                        <a:pt x="157" y="155"/>
                        <a:pt x="156" y="145"/>
                        <a:pt x="156" y="135"/>
                      </a:cubicBezTo>
                      <a:cubicBezTo>
                        <a:pt x="156" y="98"/>
                        <a:pt x="161" y="56"/>
                        <a:pt x="185" y="24"/>
                      </a:cubicBezTo>
                      <a:close/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92" y="2064"/>
                  <a:ext cx="192" cy="252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86" name="Group 126"/>
              <p:cNvGrpSpPr>
                <a:grpSpLocks noChangeAspect="1"/>
              </p:cNvGrpSpPr>
              <p:nvPr/>
            </p:nvGrpSpPr>
            <p:grpSpPr bwMode="auto">
              <a:xfrm>
                <a:off x="4536850" y="3384028"/>
                <a:ext cx="120544" cy="192183"/>
                <a:chOff x="576" y="1777"/>
                <a:chExt cx="1191" cy="766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187" name="Freeform 127"/>
                <p:cNvSpPr>
                  <a:spLocks noChangeAspect="1"/>
                </p:cNvSpPr>
                <p:nvPr/>
              </p:nvSpPr>
              <p:spPr bwMode="auto">
                <a:xfrm>
                  <a:off x="576" y="1777"/>
                  <a:ext cx="1191" cy="766"/>
                </a:xfrm>
                <a:custGeom>
                  <a:avLst/>
                  <a:gdLst>
                    <a:gd name="T0" fmla="*/ 504 w 504"/>
                    <a:gd name="T1" fmla="*/ 270 h 324"/>
                    <a:gd name="T2" fmla="*/ 252 w 504"/>
                    <a:gd name="T3" fmla="*/ 288 h 324"/>
                    <a:gd name="T4" fmla="*/ 0 w 504"/>
                    <a:gd name="T5" fmla="*/ 270 h 324"/>
                    <a:gd name="T6" fmla="*/ 0 w 504"/>
                    <a:gd name="T7" fmla="*/ 72 h 324"/>
                    <a:gd name="T8" fmla="*/ 252 w 504"/>
                    <a:gd name="T9" fmla="*/ 0 h 324"/>
                    <a:gd name="T10" fmla="*/ 504 w 504"/>
                    <a:gd name="T11" fmla="*/ 72 h 324"/>
                    <a:gd name="T12" fmla="*/ 504 w 504"/>
                    <a:gd name="T13" fmla="*/ 270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04" h="324">
                      <a:moveTo>
                        <a:pt x="504" y="270"/>
                      </a:moveTo>
                      <a:cubicBezTo>
                        <a:pt x="504" y="324"/>
                        <a:pt x="324" y="288"/>
                        <a:pt x="252" y="288"/>
                      </a:cubicBezTo>
                      <a:cubicBezTo>
                        <a:pt x="180" y="288"/>
                        <a:pt x="0" y="324"/>
                        <a:pt x="0" y="270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26"/>
                        <a:pt x="102" y="0"/>
                        <a:pt x="252" y="0"/>
                      </a:cubicBezTo>
                      <a:cubicBezTo>
                        <a:pt x="406" y="0"/>
                        <a:pt x="504" y="26"/>
                        <a:pt x="504" y="72"/>
                      </a:cubicBezTo>
                      <a:lnTo>
                        <a:pt x="504" y="27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6350" cap="flat">
                  <a:solidFill>
                    <a:schemeClr val="tx1"/>
                  </a:solidFill>
                  <a:prstDash val="solid"/>
                  <a:miter lim="800000"/>
                </a:ln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8" name="Oval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908" y="2016"/>
                  <a:ext cx="528" cy="288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mtClean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89" name="Oval 188"/>
              <p:cNvSpPr/>
              <p:nvPr/>
            </p:nvSpPr>
            <p:spPr>
              <a:xfrm>
                <a:off x="4534353" y="3368290"/>
                <a:ext cx="45719" cy="457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4553591" y="3331429"/>
                <a:ext cx="45719" cy="457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4572829" y="3371277"/>
                <a:ext cx="45719" cy="457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4598185" y="3346924"/>
                <a:ext cx="45719" cy="457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4499973" y="3298398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4555443" y="3289263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4602305" y="3298671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4506534" y="3238238"/>
                <a:ext cx="66977" cy="6961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4385049" y="3151967"/>
                <a:ext cx="141851" cy="1418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4499527" y="3110755"/>
                <a:ext cx="141851" cy="1418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4537558" y="3186737"/>
                <a:ext cx="141851" cy="1418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4599510" y="3066309"/>
                <a:ext cx="141851" cy="1418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4644846" y="3173709"/>
                <a:ext cx="141851" cy="1418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4443728" y="3082021"/>
                <a:ext cx="141851" cy="1418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2" name="TextBox 211"/>
            <p:cNvSpPr txBox="1"/>
            <p:nvPr/>
          </p:nvSpPr>
          <p:spPr>
            <a:xfrm>
              <a:off x="6925" y="4773"/>
              <a:ext cx="2928" cy="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exaggerated 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ILC2 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expansion 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and mucous metaplasia</a:t>
              </a:r>
              <a:endParaRPr lang="en-US" sz="8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9" name="Group 2"/>
            <p:cNvGrpSpPr>
              <a:grpSpLocks noChangeAspect="1"/>
            </p:cNvGrpSpPr>
            <p:nvPr/>
          </p:nvGrpSpPr>
          <p:grpSpPr bwMode="auto">
            <a:xfrm rot="7950670">
              <a:off x="7503" y="3846"/>
              <a:ext cx="471" cy="458"/>
              <a:chOff x="4512" y="2592"/>
              <a:chExt cx="328" cy="320"/>
            </a:xfrm>
            <a:solidFill>
              <a:schemeClr val="bg2">
                <a:lumMod val="75000"/>
              </a:schemeClr>
            </a:solidFill>
          </p:grpSpPr>
          <p:sp>
            <p:nvSpPr>
              <p:cNvPr id="230" name="Freeform 3"/>
              <p:cNvSpPr>
                <a:spLocks noChangeAspect="1"/>
              </p:cNvSpPr>
              <p:nvPr/>
            </p:nvSpPr>
            <p:spPr bwMode="auto">
              <a:xfrm>
                <a:off x="4521" y="2592"/>
                <a:ext cx="319" cy="320"/>
              </a:xfrm>
              <a:custGeom>
                <a:avLst/>
                <a:gdLst>
                  <a:gd name="T0" fmla="*/ 13 w 187"/>
                  <a:gd name="T1" fmla="*/ 114 h 187"/>
                  <a:gd name="T2" fmla="*/ 55 w 187"/>
                  <a:gd name="T3" fmla="*/ 164 h 187"/>
                  <a:gd name="T4" fmla="*/ 167 w 187"/>
                  <a:gd name="T5" fmla="*/ 123 h 187"/>
                  <a:gd name="T6" fmla="*/ 119 w 187"/>
                  <a:gd name="T7" fmla="*/ 10 h 187"/>
                  <a:gd name="T8" fmla="*/ 37 w 187"/>
                  <a:gd name="T9" fmla="*/ 24 h 187"/>
                  <a:gd name="T10" fmla="*/ 13 w 187"/>
                  <a:gd name="T11" fmla="*/ 11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187">
                    <a:moveTo>
                      <a:pt x="13" y="114"/>
                    </a:moveTo>
                    <a:cubicBezTo>
                      <a:pt x="20" y="139"/>
                      <a:pt x="38" y="156"/>
                      <a:pt x="55" y="164"/>
                    </a:cubicBezTo>
                    <a:cubicBezTo>
                      <a:pt x="78" y="175"/>
                      <a:pt x="146" y="187"/>
                      <a:pt x="167" y="123"/>
                    </a:cubicBezTo>
                    <a:cubicBezTo>
                      <a:pt x="187" y="56"/>
                      <a:pt x="143" y="18"/>
                      <a:pt x="119" y="10"/>
                    </a:cubicBezTo>
                    <a:cubicBezTo>
                      <a:pt x="89" y="0"/>
                      <a:pt x="58" y="4"/>
                      <a:pt x="37" y="24"/>
                    </a:cubicBezTo>
                    <a:cubicBezTo>
                      <a:pt x="17" y="42"/>
                      <a:pt x="0" y="68"/>
                      <a:pt x="13" y="11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31" name="Freeform 4"/>
              <p:cNvSpPr>
                <a:spLocks noChangeAspect="1"/>
              </p:cNvSpPr>
              <p:nvPr/>
            </p:nvSpPr>
            <p:spPr bwMode="auto">
              <a:xfrm>
                <a:off x="4512" y="2613"/>
                <a:ext cx="132" cy="181"/>
              </a:xfrm>
              <a:custGeom>
                <a:avLst/>
                <a:gdLst>
                  <a:gd name="T0" fmla="*/ 731 w 731"/>
                  <a:gd name="T1" fmla="*/ 0 h 1010"/>
                  <a:gd name="T2" fmla="*/ 240 w 731"/>
                  <a:gd name="T3" fmla="*/ 1010 h 1010"/>
                  <a:gd name="T4" fmla="*/ 731 w 731"/>
                  <a:gd name="T5" fmla="*/ 0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31" h="1010">
                    <a:moveTo>
                      <a:pt x="731" y="0"/>
                    </a:moveTo>
                    <a:cubicBezTo>
                      <a:pt x="299" y="26"/>
                      <a:pt x="0" y="639"/>
                      <a:pt x="240" y="1010"/>
                    </a:cubicBezTo>
                    <a:cubicBezTo>
                      <a:pt x="94" y="584"/>
                      <a:pt x="306" y="134"/>
                      <a:pt x="7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32" name="Freeform 5"/>
              <p:cNvSpPr>
                <a:spLocks noChangeAspect="1"/>
              </p:cNvSpPr>
              <p:nvPr/>
            </p:nvSpPr>
            <p:spPr bwMode="auto">
              <a:xfrm rot="14838809">
                <a:off x="4547" y="2630"/>
                <a:ext cx="239" cy="220"/>
              </a:xfrm>
              <a:custGeom>
                <a:avLst/>
                <a:gdLst>
                  <a:gd name="T0" fmla="*/ 33 w 140"/>
                  <a:gd name="T1" fmla="*/ 118 h 128"/>
                  <a:gd name="T2" fmla="*/ 80 w 140"/>
                  <a:gd name="T3" fmla="*/ 122 h 128"/>
                  <a:gd name="T4" fmla="*/ 121 w 140"/>
                  <a:gd name="T5" fmla="*/ 44 h 128"/>
                  <a:gd name="T6" fmla="*/ 39 w 140"/>
                  <a:gd name="T7" fmla="*/ 10 h 128"/>
                  <a:gd name="T8" fmla="*/ 2 w 140"/>
                  <a:gd name="T9" fmla="*/ 59 h 128"/>
                  <a:gd name="T10" fmla="*/ 33 w 140"/>
                  <a:gd name="T11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28">
                    <a:moveTo>
                      <a:pt x="33" y="118"/>
                    </a:moveTo>
                    <a:cubicBezTo>
                      <a:pt x="49" y="128"/>
                      <a:pt x="67" y="127"/>
                      <a:pt x="80" y="122"/>
                    </a:cubicBezTo>
                    <a:cubicBezTo>
                      <a:pt x="98" y="116"/>
                      <a:pt x="140" y="88"/>
                      <a:pt x="121" y="44"/>
                    </a:cubicBezTo>
                    <a:cubicBezTo>
                      <a:pt x="99" y="0"/>
                      <a:pt x="57" y="2"/>
                      <a:pt x="39" y="10"/>
                    </a:cubicBezTo>
                    <a:cubicBezTo>
                      <a:pt x="19" y="20"/>
                      <a:pt x="4" y="38"/>
                      <a:pt x="2" y="59"/>
                    </a:cubicBezTo>
                    <a:cubicBezTo>
                      <a:pt x="0" y="79"/>
                      <a:pt x="3" y="100"/>
                      <a:pt x="33" y="11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Freeform 6"/>
              <p:cNvSpPr>
                <a:spLocks noChangeAspect="1"/>
              </p:cNvSpPr>
              <p:nvPr/>
            </p:nvSpPr>
            <p:spPr bwMode="auto">
              <a:xfrm rot="20945416">
                <a:off x="4589" y="2697"/>
                <a:ext cx="73" cy="117"/>
              </a:xfrm>
              <a:custGeom>
                <a:avLst/>
                <a:gdLst>
                  <a:gd name="T0" fmla="*/ 43 w 43"/>
                  <a:gd name="T1" fmla="*/ 0 h 68"/>
                  <a:gd name="T2" fmla="*/ 18 w 43"/>
                  <a:gd name="T3" fmla="*/ 68 h 68"/>
                  <a:gd name="T4" fmla="*/ 43 w 43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68">
                    <a:moveTo>
                      <a:pt x="43" y="0"/>
                    </a:moveTo>
                    <a:cubicBezTo>
                      <a:pt x="11" y="6"/>
                      <a:pt x="0" y="50"/>
                      <a:pt x="18" y="68"/>
                    </a:cubicBezTo>
                    <a:cubicBezTo>
                      <a:pt x="6" y="38"/>
                      <a:pt x="23" y="11"/>
                      <a:pt x="4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1034" name="Straight Arrow Connector 1033"/>
            <p:cNvCxnSpPr/>
            <p:nvPr/>
          </p:nvCxnSpPr>
          <p:spPr>
            <a:xfrm>
              <a:off x="6145" y="2707"/>
              <a:ext cx="6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>
              <a:off x="6145" y="3924"/>
              <a:ext cx="6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>
              <a:off x="6145" y="5314"/>
              <a:ext cx="6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7" name="Group 246"/>
            <p:cNvGrpSpPr/>
            <p:nvPr/>
          </p:nvGrpSpPr>
          <p:grpSpPr>
            <a:xfrm>
              <a:off x="7631" y="5588"/>
              <a:ext cx="716" cy="658"/>
              <a:chOff x="4433223" y="423429"/>
              <a:chExt cx="454453" cy="418053"/>
            </a:xfrm>
          </p:grpSpPr>
          <p:sp>
            <p:nvSpPr>
              <p:cNvPr id="248" name="Freeform 3"/>
              <p:cNvSpPr>
                <a:spLocks noChangeAspect="1"/>
              </p:cNvSpPr>
              <p:nvPr/>
            </p:nvSpPr>
            <p:spPr bwMode="auto">
              <a:xfrm rot="7950670">
                <a:off x="4512187" y="423409"/>
                <a:ext cx="290846" cy="290886"/>
              </a:xfrm>
              <a:custGeom>
                <a:avLst/>
                <a:gdLst>
                  <a:gd name="T0" fmla="*/ 13 w 187"/>
                  <a:gd name="T1" fmla="*/ 114 h 187"/>
                  <a:gd name="T2" fmla="*/ 55 w 187"/>
                  <a:gd name="T3" fmla="*/ 164 h 187"/>
                  <a:gd name="T4" fmla="*/ 167 w 187"/>
                  <a:gd name="T5" fmla="*/ 123 h 187"/>
                  <a:gd name="T6" fmla="*/ 119 w 187"/>
                  <a:gd name="T7" fmla="*/ 10 h 187"/>
                  <a:gd name="T8" fmla="*/ 37 w 187"/>
                  <a:gd name="T9" fmla="*/ 24 h 187"/>
                  <a:gd name="T10" fmla="*/ 13 w 187"/>
                  <a:gd name="T11" fmla="*/ 11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187">
                    <a:moveTo>
                      <a:pt x="13" y="114"/>
                    </a:moveTo>
                    <a:cubicBezTo>
                      <a:pt x="20" y="139"/>
                      <a:pt x="38" y="156"/>
                      <a:pt x="55" y="164"/>
                    </a:cubicBezTo>
                    <a:cubicBezTo>
                      <a:pt x="78" y="175"/>
                      <a:pt x="146" y="187"/>
                      <a:pt x="167" y="123"/>
                    </a:cubicBezTo>
                    <a:cubicBezTo>
                      <a:pt x="187" y="56"/>
                      <a:pt x="143" y="18"/>
                      <a:pt x="119" y="10"/>
                    </a:cubicBezTo>
                    <a:cubicBezTo>
                      <a:pt x="89" y="0"/>
                      <a:pt x="58" y="4"/>
                      <a:pt x="37" y="24"/>
                    </a:cubicBezTo>
                    <a:cubicBezTo>
                      <a:pt x="17" y="42"/>
                      <a:pt x="0" y="68"/>
                      <a:pt x="13" y="114"/>
                    </a:cubicBezTo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49" name="Freeform 4"/>
              <p:cNvSpPr>
                <a:spLocks noChangeAspect="1"/>
              </p:cNvSpPr>
              <p:nvPr/>
            </p:nvSpPr>
            <p:spPr bwMode="auto">
              <a:xfrm rot="7950670">
                <a:off x="4693084" y="447489"/>
                <a:ext cx="120350" cy="164532"/>
              </a:xfrm>
              <a:custGeom>
                <a:avLst/>
                <a:gdLst>
                  <a:gd name="T0" fmla="*/ 731 w 731"/>
                  <a:gd name="T1" fmla="*/ 0 h 1010"/>
                  <a:gd name="T2" fmla="*/ 240 w 731"/>
                  <a:gd name="T3" fmla="*/ 1010 h 1010"/>
                  <a:gd name="T4" fmla="*/ 731 w 731"/>
                  <a:gd name="T5" fmla="*/ 0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31" h="1010">
                    <a:moveTo>
                      <a:pt x="731" y="0"/>
                    </a:moveTo>
                    <a:cubicBezTo>
                      <a:pt x="299" y="26"/>
                      <a:pt x="0" y="639"/>
                      <a:pt x="240" y="1010"/>
                    </a:cubicBezTo>
                    <a:cubicBezTo>
                      <a:pt x="94" y="584"/>
                      <a:pt x="306" y="134"/>
                      <a:pt x="7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Freeform 5"/>
              <p:cNvSpPr>
                <a:spLocks noChangeAspect="1"/>
              </p:cNvSpPr>
              <p:nvPr/>
            </p:nvSpPr>
            <p:spPr bwMode="auto">
              <a:xfrm rot="1189479">
                <a:off x="4565649" y="466522"/>
                <a:ext cx="217255" cy="200584"/>
              </a:xfrm>
              <a:custGeom>
                <a:avLst/>
                <a:gdLst>
                  <a:gd name="T0" fmla="*/ 33 w 140"/>
                  <a:gd name="T1" fmla="*/ 118 h 128"/>
                  <a:gd name="T2" fmla="*/ 80 w 140"/>
                  <a:gd name="T3" fmla="*/ 122 h 128"/>
                  <a:gd name="T4" fmla="*/ 121 w 140"/>
                  <a:gd name="T5" fmla="*/ 44 h 128"/>
                  <a:gd name="T6" fmla="*/ 39 w 140"/>
                  <a:gd name="T7" fmla="*/ 10 h 128"/>
                  <a:gd name="T8" fmla="*/ 2 w 140"/>
                  <a:gd name="T9" fmla="*/ 59 h 128"/>
                  <a:gd name="T10" fmla="*/ 33 w 140"/>
                  <a:gd name="T11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28">
                    <a:moveTo>
                      <a:pt x="33" y="118"/>
                    </a:moveTo>
                    <a:cubicBezTo>
                      <a:pt x="49" y="128"/>
                      <a:pt x="67" y="127"/>
                      <a:pt x="80" y="122"/>
                    </a:cubicBezTo>
                    <a:cubicBezTo>
                      <a:pt x="98" y="116"/>
                      <a:pt x="140" y="88"/>
                      <a:pt x="121" y="44"/>
                    </a:cubicBezTo>
                    <a:cubicBezTo>
                      <a:pt x="99" y="0"/>
                      <a:pt x="57" y="2"/>
                      <a:pt x="39" y="10"/>
                    </a:cubicBezTo>
                    <a:cubicBezTo>
                      <a:pt x="19" y="20"/>
                      <a:pt x="4" y="38"/>
                      <a:pt x="2" y="59"/>
                    </a:cubicBezTo>
                    <a:cubicBezTo>
                      <a:pt x="0" y="79"/>
                      <a:pt x="3" y="100"/>
                      <a:pt x="33" y="118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Freeform 6"/>
              <p:cNvSpPr>
                <a:spLocks noChangeAspect="1"/>
              </p:cNvSpPr>
              <p:nvPr/>
            </p:nvSpPr>
            <p:spPr bwMode="auto">
              <a:xfrm rot="7296086">
                <a:off x="4655872" y="476560"/>
                <a:ext cx="66557" cy="106355"/>
              </a:xfrm>
              <a:custGeom>
                <a:avLst/>
                <a:gdLst>
                  <a:gd name="T0" fmla="*/ 43 w 43"/>
                  <a:gd name="T1" fmla="*/ 0 h 68"/>
                  <a:gd name="T2" fmla="*/ 18 w 43"/>
                  <a:gd name="T3" fmla="*/ 68 h 68"/>
                  <a:gd name="T4" fmla="*/ 43 w 43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68">
                    <a:moveTo>
                      <a:pt x="43" y="0"/>
                    </a:moveTo>
                    <a:cubicBezTo>
                      <a:pt x="11" y="6"/>
                      <a:pt x="0" y="50"/>
                      <a:pt x="18" y="68"/>
                    </a:cubicBezTo>
                    <a:cubicBezTo>
                      <a:pt x="6" y="38"/>
                      <a:pt x="23" y="11"/>
                      <a:pt x="4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4433223" y="460755"/>
                <a:ext cx="454453" cy="380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ILC2</a:t>
                </a:r>
                <a:endParaRPr 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>
              <a:off x="7325" y="5588"/>
              <a:ext cx="509" cy="458"/>
              <a:chOff x="4512167" y="423429"/>
              <a:chExt cx="323358" cy="290846"/>
            </a:xfrm>
          </p:grpSpPr>
          <p:sp>
            <p:nvSpPr>
              <p:cNvPr id="254" name="Freeform 3"/>
              <p:cNvSpPr>
                <a:spLocks noChangeAspect="1"/>
              </p:cNvSpPr>
              <p:nvPr/>
            </p:nvSpPr>
            <p:spPr bwMode="auto">
              <a:xfrm rot="7950670">
                <a:off x="4512187" y="423409"/>
                <a:ext cx="290846" cy="290886"/>
              </a:xfrm>
              <a:custGeom>
                <a:avLst/>
                <a:gdLst>
                  <a:gd name="T0" fmla="*/ 13 w 187"/>
                  <a:gd name="T1" fmla="*/ 114 h 187"/>
                  <a:gd name="T2" fmla="*/ 55 w 187"/>
                  <a:gd name="T3" fmla="*/ 164 h 187"/>
                  <a:gd name="T4" fmla="*/ 167 w 187"/>
                  <a:gd name="T5" fmla="*/ 123 h 187"/>
                  <a:gd name="T6" fmla="*/ 119 w 187"/>
                  <a:gd name="T7" fmla="*/ 10 h 187"/>
                  <a:gd name="T8" fmla="*/ 37 w 187"/>
                  <a:gd name="T9" fmla="*/ 24 h 187"/>
                  <a:gd name="T10" fmla="*/ 13 w 187"/>
                  <a:gd name="T11" fmla="*/ 11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187">
                    <a:moveTo>
                      <a:pt x="13" y="114"/>
                    </a:moveTo>
                    <a:cubicBezTo>
                      <a:pt x="20" y="139"/>
                      <a:pt x="38" y="156"/>
                      <a:pt x="55" y="164"/>
                    </a:cubicBezTo>
                    <a:cubicBezTo>
                      <a:pt x="78" y="175"/>
                      <a:pt x="146" y="187"/>
                      <a:pt x="167" y="123"/>
                    </a:cubicBezTo>
                    <a:cubicBezTo>
                      <a:pt x="187" y="56"/>
                      <a:pt x="143" y="18"/>
                      <a:pt x="119" y="10"/>
                    </a:cubicBezTo>
                    <a:cubicBezTo>
                      <a:pt x="89" y="0"/>
                      <a:pt x="58" y="4"/>
                      <a:pt x="37" y="24"/>
                    </a:cubicBezTo>
                    <a:cubicBezTo>
                      <a:pt x="17" y="42"/>
                      <a:pt x="0" y="68"/>
                      <a:pt x="13" y="114"/>
                    </a:cubicBezTo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5" name="Freeform 4"/>
              <p:cNvSpPr>
                <a:spLocks noChangeAspect="1"/>
              </p:cNvSpPr>
              <p:nvPr/>
            </p:nvSpPr>
            <p:spPr bwMode="auto">
              <a:xfrm rot="7950670">
                <a:off x="4693084" y="447489"/>
                <a:ext cx="120350" cy="164532"/>
              </a:xfrm>
              <a:custGeom>
                <a:avLst/>
                <a:gdLst>
                  <a:gd name="T0" fmla="*/ 731 w 731"/>
                  <a:gd name="T1" fmla="*/ 0 h 1010"/>
                  <a:gd name="T2" fmla="*/ 240 w 731"/>
                  <a:gd name="T3" fmla="*/ 1010 h 1010"/>
                  <a:gd name="T4" fmla="*/ 731 w 731"/>
                  <a:gd name="T5" fmla="*/ 0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31" h="1010">
                    <a:moveTo>
                      <a:pt x="731" y="0"/>
                    </a:moveTo>
                    <a:cubicBezTo>
                      <a:pt x="299" y="26"/>
                      <a:pt x="0" y="639"/>
                      <a:pt x="240" y="1010"/>
                    </a:cubicBezTo>
                    <a:cubicBezTo>
                      <a:pt x="94" y="584"/>
                      <a:pt x="306" y="134"/>
                      <a:pt x="7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6" name="Freeform 5"/>
              <p:cNvSpPr>
                <a:spLocks noChangeAspect="1"/>
              </p:cNvSpPr>
              <p:nvPr/>
            </p:nvSpPr>
            <p:spPr bwMode="auto">
              <a:xfrm rot="1189479">
                <a:off x="4565649" y="466522"/>
                <a:ext cx="217255" cy="200584"/>
              </a:xfrm>
              <a:custGeom>
                <a:avLst/>
                <a:gdLst>
                  <a:gd name="T0" fmla="*/ 33 w 140"/>
                  <a:gd name="T1" fmla="*/ 118 h 128"/>
                  <a:gd name="T2" fmla="*/ 80 w 140"/>
                  <a:gd name="T3" fmla="*/ 122 h 128"/>
                  <a:gd name="T4" fmla="*/ 121 w 140"/>
                  <a:gd name="T5" fmla="*/ 44 h 128"/>
                  <a:gd name="T6" fmla="*/ 39 w 140"/>
                  <a:gd name="T7" fmla="*/ 10 h 128"/>
                  <a:gd name="T8" fmla="*/ 2 w 140"/>
                  <a:gd name="T9" fmla="*/ 59 h 128"/>
                  <a:gd name="T10" fmla="*/ 33 w 140"/>
                  <a:gd name="T11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28">
                    <a:moveTo>
                      <a:pt x="33" y="118"/>
                    </a:moveTo>
                    <a:cubicBezTo>
                      <a:pt x="49" y="128"/>
                      <a:pt x="67" y="127"/>
                      <a:pt x="80" y="122"/>
                    </a:cubicBezTo>
                    <a:cubicBezTo>
                      <a:pt x="98" y="116"/>
                      <a:pt x="140" y="88"/>
                      <a:pt x="121" y="44"/>
                    </a:cubicBezTo>
                    <a:cubicBezTo>
                      <a:pt x="99" y="0"/>
                      <a:pt x="57" y="2"/>
                      <a:pt x="39" y="10"/>
                    </a:cubicBezTo>
                    <a:cubicBezTo>
                      <a:pt x="19" y="20"/>
                      <a:pt x="4" y="38"/>
                      <a:pt x="2" y="59"/>
                    </a:cubicBezTo>
                    <a:cubicBezTo>
                      <a:pt x="0" y="79"/>
                      <a:pt x="3" y="100"/>
                      <a:pt x="33" y="118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57" name="Freeform 6"/>
              <p:cNvSpPr>
                <a:spLocks noChangeAspect="1"/>
              </p:cNvSpPr>
              <p:nvPr/>
            </p:nvSpPr>
            <p:spPr bwMode="auto">
              <a:xfrm rot="7296086">
                <a:off x="4655872" y="476560"/>
                <a:ext cx="66557" cy="106355"/>
              </a:xfrm>
              <a:custGeom>
                <a:avLst/>
                <a:gdLst>
                  <a:gd name="T0" fmla="*/ 43 w 43"/>
                  <a:gd name="T1" fmla="*/ 0 h 68"/>
                  <a:gd name="T2" fmla="*/ 18 w 43"/>
                  <a:gd name="T3" fmla="*/ 68 h 68"/>
                  <a:gd name="T4" fmla="*/ 43 w 43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68">
                    <a:moveTo>
                      <a:pt x="43" y="0"/>
                    </a:moveTo>
                    <a:cubicBezTo>
                      <a:pt x="11" y="6"/>
                      <a:pt x="0" y="50"/>
                      <a:pt x="18" y="68"/>
                    </a:cubicBezTo>
                    <a:cubicBezTo>
                      <a:pt x="6" y="38"/>
                      <a:pt x="23" y="11"/>
                      <a:pt x="4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8205" y="5598"/>
              <a:ext cx="509" cy="458"/>
              <a:chOff x="4512167" y="423429"/>
              <a:chExt cx="323358" cy="290846"/>
            </a:xfrm>
          </p:grpSpPr>
          <p:sp>
            <p:nvSpPr>
              <p:cNvPr id="260" name="Freeform 3"/>
              <p:cNvSpPr>
                <a:spLocks noChangeAspect="1"/>
              </p:cNvSpPr>
              <p:nvPr/>
            </p:nvSpPr>
            <p:spPr bwMode="auto">
              <a:xfrm rot="7950670">
                <a:off x="4512187" y="423409"/>
                <a:ext cx="290846" cy="290886"/>
              </a:xfrm>
              <a:custGeom>
                <a:avLst/>
                <a:gdLst>
                  <a:gd name="T0" fmla="*/ 13 w 187"/>
                  <a:gd name="T1" fmla="*/ 114 h 187"/>
                  <a:gd name="T2" fmla="*/ 55 w 187"/>
                  <a:gd name="T3" fmla="*/ 164 h 187"/>
                  <a:gd name="T4" fmla="*/ 167 w 187"/>
                  <a:gd name="T5" fmla="*/ 123 h 187"/>
                  <a:gd name="T6" fmla="*/ 119 w 187"/>
                  <a:gd name="T7" fmla="*/ 10 h 187"/>
                  <a:gd name="T8" fmla="*/ 37 w 187"/>
                  <a:gd name="T9" fmla="*/ 24 h 187"/>
                  <a:gd name="T10" fmla="*/ 13 w 187"/>
                  <a:gd name="T11" fmla="*/ 11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187">
                    <a:moveTo>
                      <a:pt x="13" y="114"/>
                    </a:moveTo>
                    <a:cubicBezTo>
                      <a:pt x="20" y="139"/>
                      <a:pt x="38" y="156"/>
                      <a:pt x="55" y="164"/>
                    </a:cubicBezTo>
                    <a:cubicBezTo>
                      <a:pt x="78" y="175"/>
                      <a:pt x="146" y="187"/>
                      <a:pt x="167" y="123"/>
                    </a:cubicBezTo>
                    <a:cubicBezTo>
                      <a:pt x="187" y="56"/>
                      <a:pt x="143" y="18"/>
                      <a:pt x="119" y="10"/>
                    </a:cubicBezTo>
                    <a:cubicBezTo>
                      <a:pt x="89" y="0"/>
                      <a:pt x="58" y="4"/>
                      <a:pt x="37" y="24"/>
                    </a:cubicBezTo>
                    <a:cubicBezTo>
                      <a:pt x="17" y="42"/>
                      <a:pt x="0" y="68"/>
                      <a:pt x="13" y="114"/>
                    </a:cubicBezTo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1" name="Freeform 4"/>
              <p:cNvSpPr>
                <a:spLocks noChangeAspect="1"/>
              </p:cNvSpPr>
              <p:nvPr/>
            </p:nvSpPr>
            <p:spPr bwMode="auto">
              <a:xfrm rot="7950670">
                <a:off x="4693084" y="447489"/>
                <a:ext cx="120350" cy="164532"/>
              </a:xfrm>
              <a:custGeom>
                <a:avLst/>
                <a:gdLst>
                  <a:gd name="T0" fmla="*/ 731 w 731"/>
                  <a:gd name="T1" fmla="*/ 0 h 1010"/>
                  <a:gd name="T2" fmla="*/ 240 w 731"/>
                  <a:gd name="T3" fmla="*/ 1010 h 1010"/>
                  <a:gd name="T4" fmla="*/ 731 w 731"/>
                  <a:gd name="T5" fmla="*/ 0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31" h="1010">
                    <a:moveTo>
                      <a:pt x="731" y="0"/>
                    </a:moveTo>
                    <a:cubicBezTo>
                      <a:pt x="299" y="26"/>
                      <a:pt x="0" y="639"/>
                      <a:pt x="240" y="1010"/>
                    </a:cubicBezTo>
                    <a:cubicBezTo>
                      <a:pt x="94" y="584"/>
                      <a:pt x="306" y="134"/>
                      <a:pt x="7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Freeform 5"/>
              <p:cNvSpPr>
                <a:spLocks noChangeAspect="1"/>
              </p:cNvSpPr>
              <p:nvPr/>
            </p:nvSpPr>
            <p:spPr bwMode="auto">
              <a:xfrm rot="1189479">
                <a:off x="4565649" y="466522"/>
                <a:ext cx="217255" cy="200584"/>
              </a:xfrm>
              <a:custGeom>
                <a:avLst/>
                <a:gdLst>
                  <a:gd name="T0" fmla="*/ 33 w 140"/>
                  <a:gd name="T1" fmla="*/ 118 h 128"/>
                  <a:gd name="T2" fmla="*/ 80 w 140"/>
                  <a:gd name="T3" fmla="*/ 122 h 128"/>
                  <a:gd name="T4" fmla="*/ 121 w 140"/>
                  <a:gd name="T5" fmla="*/ 44 h 128"/>
                  <a:gd name="T6" fmla="*/ 39 w 140"/>
                  <a:gd name="T7" fmla="*/ 10 h 128"/>
                  <a:gd name="T8" fmla="*/ 2 w 140"/>
                  <a:gd name="T9" fmla="*/ 59 h 128"/>
                  <a:gd name="T10" fmla="*/ 33 w 140"/>
                  <a:gd name="T11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" h="128">
                    <a:moveTo>
                      <a:pt x="33" y="118"/>
                    </a:moveTo>
                    <a:cubicBezTo>
                      <a:pt x="49" y="128"/>
                      <a:pt x="67" y="127"/>
                      <a:pt x="80" y="122"/>
                    </a:cubicBezTo>
                    <a:cubicBezTo>
                      <a:pt x="98" y="116"/>
                      <a:pt x="140" y="88"/>
                      <a:pt x="121" y="44"/>
                    </a:cubicBezTo>
                    <a:cubicBezTo>
                      <a:pt x="99" y="0"/>
                      <a:pt x="57" y="2"/>
                      <a:pt x="39" y="10"/>
                    </a:cubicBezTo>
                    <a:cubicBezTo>
                      <a:pt x="19" y="20"/>
                      <a:pt x="4" y="38"/>
                      <a:pt x="2" y="59"/>
                    </a:cubicBezTo>
                    <a:cubicBezTo>
                      <a:pt x="0" y="79"/>
                      <a:pt x="3" y="100"/>
                      <a:pt x="33" y="118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Freeform 6"/>
              <p:cNvSpPr>
                <a:spLocks noChangeAspect="1"/>
              </p:cNvSpPr>
              <p:nvPr/>
            </p:nvSpPr>
            <p:spPr bwMode="auto">
              <a:xfrm rot="7296086">
                <a:off x="4655872" y="476560"/>
                <a:ext cx="66557" cy="106355"/>
              </a:xfrm>
              <a:custGeom>
                <a:avLst/>
                <a:gdLst>
                  <a:gd name="T0" fmla="*/ 43 w 43"/>
                  <a:gd name="T1" fmla="*/ 0 h 68"/>
                  <a:gd name="T2" fmla="*/ 18 w 43"/>
                  <a:gd name="T3" fmla="*/ 68 h 68"/>
                  <a:gd name="T4" fmla="*/ 43 w 43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68">
                    <a:moveTo>
                      <a:pt x="43" y="0"/>
                    </a:moveTo>
                    <a:cubicBezTo>
                      <a:pt x="11" y="6"/>
                      <a:pt x="0" y="50"/>
                      <a:pt x="18" y="68"/>
                    </a:cubicBezTo>
                    <a:cubicBezTo>
                      <a:pt x="6" y="38"/>
                      <a:pt x="23" y="11"/>
                      <a:pt x="4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4" name="Picture 3" descr="GA Logo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0900" y="3509645"/>
            <a:ext cx="398780" cy="420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349</Words>
  <Application>WPS Presentation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Office Theme</vt:lpstr>
      <vt:lpstr>Early life heterologous rhinovirus infections induce an exaggerated asthma-like phenotype</vt:lpstr>
    </vt:vector>
  </TitlesOfParts>
  <Company>University of Michigan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life heterologous rhinovirus infections induce an exaggerated asthma-like phenotype</dc:title>
  <dc:creator>Han, Mingyuan</dc:creator>
  <cp:lastModifiedBy>james</cp:lastModifiedBy>
  <cp:revision>17</cp:revision>
  <dcterms:created xsi:type="dcterms:W3CDTF">2020-03-09T17:17:00Z</dcterms:created>
  <dcterms:modified xsi:type="dcterms:W3CDTF">2020-04-09T00:24:41Z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